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7" r:id="rId2"/>
    <p:sldId id="258" r:id="rId3"/>
    <p:sldId id="259" r:id="rId4"/>
    <p:sldId id="260" r:id="rId5"/>
    <p:sldId id="261" r:id="rId6"/>
    <p:sldId id="262" r:id="rId7"/>
    <p:sldId id="256"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296400"/>
  <p:defaultTextStyle>
    <a:defPPr>
      <a:defRPr lang="en-US"/>
    </a:defPPr>
    <a:lvl1pPr algn="ctr" rtl="0" fontAlgn="base">
      <a:spcBef>
        <a:spcPct val="0"/>
      </a:spcBef>
      <a:spcAft>
        <a:spcPct val="0"/>
      </a:spcAft>
      <a:defRPr sz="2400" b="1" kern="1200">
        <a:solidFill>
          <a:schemeClr val="tx1"/>
        </a:solidFill>
        <a:latin typeface="Arial" charset="0"/>
        <a:ea typeface="+mn-ea"/>
        <a:cs typeface="+mn-cs"/>
      </a:defRPr>
    </a:lvl1pPr>
    <a:lvl2pPr marL="457200" algn="ctr" rtl="0" fontAlgn="base">
      <a:spcBef>
        <a:spcPct val="0"/>
      </a:spcBef>
      <a:spcAft>
        <a:spcPct val="0"/>
      </a:spcAft>
      <a:defRPr sz="2400" b="1" kern="1200">
        <a:solidFill>
          <a:schemeClr val="tx1"/>
        </a:solidFill>
        <a:latin typeface="Arial" charset="0"/>
        <a:ea typeface="+mn-ea"/>
        <a:cs typeface="+mn-cs"/>
      </a:defRPr>
    </a:lvl2pPr>
    <a:lvl3pPr marL="914400" algn="ctr" rtl="0" fontAlgn="base">
      <a:spcBef>
        <a:spcPct val="0"/>
      </a:spcBef>
      <a:spcAft>
        <a:spcPct val="0"/>
      </a:spcAft>
      <a:defRPr sz="2400" b="1" kern="1200">
        <a:solidFill>
          <a:schemeClr val="tx1"/>
        </a:solidFill>
        <a:latin typeface="Arial" charset="0"/>
        <a:ea typeface="+mn-ea"/>
        <a:cs typeface="+mn-cs"/>
      </a:defRPr>
    </a:lvl3pPr>
    <a:lvl4pPr marL="1371600" algn="ctr" rtl="0" fontAlgn="base">
      <a:spcBef>
        <a:spcPct val="0"/>
      </a:spcBef>
      <a:spcAft>
        <a:spcPct val="0"/>
      </a:spcAft>
      <a:defRPr sz="2400" b="1" kern="1200">
        <a:solidFill>
          <a:schemeClr val="tx1"/>
        </a:solidFill>
        <a:latin typeface="Arial" charset="0"/>
        <a:ea typeface="+mn-ea"/>
        <a:cs typeface="+mn-cs"/>
      </a:defRPr>
    </a:lvl4pPr>
    <a:lvl5pPr marL="1828800" algn="ctr"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6537"/>
    <a:srgbClr val="DBD9CA"/>
    <a:srgbClr val="888365"/>
    <a:srgbClr val="275FAA"/>
    <a:srgbClr val="C3C09D"/>
    <a:srgbClr val="F1C630"/>
    <a:srgbClr val="42424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3" autoAdjust="0"/>
    <p:restoredTop sz="94660"/>
  </p:normalViewPr>
  <p:slideViewPr>
    <p:cSldViewPr>
      <p:cViewPr varScale="1">
        <p:scale>
          <a:sx n="52" d="100"/>
          <a:sy n="52" d="100"/>
        </p:scale>
        <p:origin x="-100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27136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1748" name="Rectangle 4"/>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136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27136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41F04723-CA07-4583-AFE5-3BDAB620B281}" type="slidenum">
              <a:rPr lang="en-US"/>
              <a:pPr>
                <a:defRPr/>
              </a:pPr>
              <a:t>‹#›</a:t>
            </a:fld>
            <a:endParaRPr lang="en-US"/>
          </a:p>
        </p:txBody>
      </p:sp>
    </p:spTree>
    <p:extLst>
      <p:ext uri="{BB962C8B-B14F-4D97-AF65-F5344CB8AC3E}">
        <p14:creationId xmlns:p14="http://schemas.microsoft.com/office/powerpoint/2010/main" val="19701364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FA54FF9A-CA7F-4421-9A2C-24EAE937DCEC}" type="slidenum">
              <a:rPr lang="en-US" altLang="en-US" sz="1200" b="0" smtClean="0"/>
              <a:pPr eaLnBrk="1" hangingPunct="1"/>
              <a:t>1</a:t>
            </a:fld>
            <a:endParaRPr lang="en-US" altLang="en-US" sz="1200" b="0"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60EBA86A-79B0-40F4-9BF4-30E6601338B6}" type="slidenum">
              <a:rPr lang="en-US" altLang="en-US" sz="1200" b="0" smtClean="0"/>
              <a:pPr eaLnBrk="1" hangingPunct="1"/>
              <a:t>2</a:t>
            </a:fld>
            <a:endParaRPr lang="en-US" altLang="en-US" sz="1200" b="0"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AC448FC6-CA98-40A7-B17E-99C0EDC0B739}" type="slidenum">
              <a:rPr lang="en-US" altLang="en-US" sz="1200" b="0" smtClean="0"/>
              <a:pPr eaLnBrk="1" hangingPunct="1"/>
              <a:t>5</a:t>
            </a:fld>
            <a:endParaRPr lang="en-US" altLang="en-US" sz="1200" b="0"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ACCDAF21-234E-450B-94AA-87BA74F59FEB}" type="slidenum">
              <a:rPr lang="en-US" altLang="en-US" sz="1200" b="0" smtClean="0"/>
              <a:pPr eaLnBrk="1" hangingPunct="1"/>
              <a:t>6</a:t>
            </a:fld>
            <a:endParaRPr lang="en-US" altLang="en-US" sz="1200" b="0"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fld id="{826BAE83-D7B5-4BF2-ABE5-EA040A5908E1}" type="datetime1">
              <a:rPr lang="en-US"/>
              <a:pPr>
                <a:defRPr/>
              </a:pPr>
              <a:t>2/15/2017</a:t>
            </a:fld>
            <a:endParaRPr lang="en-US"/>
          </a:p>
        </p:txBody>
      </p:sp>
    </p:spTree>
    <p:extLst>
      <p:ext uri="{BB962C8B-B14F-4D97-AF65-F5344CB8AC3E}">
        <p14:creationId xmlns:p14="http://schemas.microsoft.com/office/powerpoint/2010/main" val="3194649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fld id="{BFA5C30A-82D9-40F5-9119-8D77971CA329}" type="datetime1">
              <a:rPr lang="en-US"/>
              <a:pPr>
                <a:defRPr/>
              </a:pPr>
              <a:t>2/15/2017</a:t>
            </a:fld>
            <a:endParaRPr lang="en-US"/>
          </a:p>
        </p:txBody>
      </p:sp>
    </p:spTree>
    <p:extLst>
      <p:ext uri="{BB962C8B-B14F-4D97-AF65-F5344CB8AC3E}">
        <p14:creationId xmlns:p14="http://schemas.microsoft.com/office/powerpoint/2010/main" val="1004968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fld id="{611BE83F-C75C-46DE-AAED-54B8CCDA1189}" type="datetime1">
              <a:rPr lang="en-US"/>
              <a:pPr>
                <a:defRPr/>
              </a:pPr>
              <a:t>2/15/2017</a:t>
            </a:fld>
            <a:endParaRPr lang="en-US"/>
          </a:p>
        </p:txBody>
      </p:sp>
    </p:spTree>
    <p:extLst>
      <p:ext uri="{BB962C8B-B14F-4D97-AF65-F5344CB8AC3E}">
        <p14:creationId xmlns:p14="http://schemas.microsoft.com/office/powerpoint/2010/main" val="418715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fld id="{42D69B68-93B8-400D-84E9-A620F4DE6A23}" type="datetime1">
              <a:rPr lang="en-US"/>
              <a:pPr>
                <a:defRPr/>
              </a:pPr>
              <a:t>2/15/2017</a:t>
            </a:fld>
            <a:endParaRPr lang="en-US"/>
          </a:p>
        </p:txBody>
      </p:sp>
    </p:spTree>
    <p:extLst>
      <p:ext uri="{BB962C8B-B14F-4D97-AF65-F5344CB8AC3E}">
        <p14:creationId xmlns:p14="http://schemas.microsoft.com/office/powerpoint/2010/main" val="170451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dt" sz="half" idx="10"/>
          </p:nvPr>
        </p:nvSpPr>
        <p:spPr>
          <a:ln/>
        </p:spPr>
        <p:txBody>
          <a:bodyPr/>
          <a:lstStyle>
            <a:lvl1pPr>
              <a:defRPr/>
            </a:lvl1pPr>
          </a:lstStyle>
          <a:p>
            <a:pPr>
              <a:defRPr/>
            </a:pPr>
            <a:fld id="{A8462988-3644-4399-BD22-BA6E2D21EB83}" type="datetime1">
              <a:rPr lang="en-US"/>
              <a:pPr>
                <a:defRPr/>
              </a:pPr>
              <a:t>2/15/2017</a:t>
            </a:fld>
            <a:endParaRPr lang="en-US"/>
          </a:p>
        </p:txBody>
      </p:sp>
    </p:spTree>
    <p:extLst>
      <p:ext uri="{BB962C8B-B14F-4D97-AF65-F5344CB8AC3E}">
        <p14:creationId xmlns:p14="http://schemas.microsoft.com/office/powerpoint/2010/main" val="237594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dt" sz="half" idx="10"/>
          </p:nvPr>
        </p:nvSpPr>
        <p:spPr>
          <a:ln/>
        </p:spPr>
        <p:txBody>
          <a:bodyPr/>
          <a:lstStyle>
            <a:lvl1pPr>
              <a:defRPr/>
            </a:lvl1pPr>
          </a:lstStyle>
          <a:p>
            <a:pPr>
              <a:defRPr/>
            </a:pPr>
            <a:fld id="{00AFDE7A-A7AF-4504-AA29-8D44213CF732}" type="datetime1">
              <a:rPr lang="en-US"/>
              <a:pPr>
                <a:defRPr/>
              </a:pPr>
              <a:t>2/15/2017</a:t>
            </a:fld>
            <a:endParaRPr lang="en-US"/>
          </a:p>
        </p:txBody>
      </p:sp>
    </p:spTree>
    <p:extLst>
      <p:ext uri="{BB962C8B-B14F-4D97-AF65-F5344CB8AC3E}">
        <p14:creationId xmlns:p14="http://schemas.microsoft.com/office/powerpoint/2010/main" val="255323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dt" sz="half" idx="10"/>
          </p:nvPr>
        </p:nvSpPr>
        <p:spPr>
          <a:ln/>
        </p:spPr>
        <p:txBody>
          <a:bodyPr/>
          <a:lstStyle>
            <a:lvl1pPr>
              <a:defRPr/>
            </a:lvl1pPr>
          </a:lstStyle>
          <a:p>
            <a:pPr>
              <a:defRPr/>
            </a:pPr>
            <a:fld id="{7D00167F-3319-4AC7-9CB5-A36F24D1A98C}" type="datetime1">
              <a:rPr lang="en-US"/>
              <a:pPr>
                <a:defRPr/>
              </a:pPr>
              <a:t>2/15/2017</a:t>
            </a:fld>
            <a:endParaRPr lang="en-US"/>
          </a:p>
        </p:txBody>
      </p:sp>
    </p:spTree>
    <p:extLst>
      <p:ext uri="{BB962C8B-B14F-4D97-AF65-F5344CB8AC3E}">
        <p14:creationId xmlns:p14="http://schemas.microsoft.com/office/powerpoint/2010/main" val="343864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18"/>
          <p:cNvSpPr>
            <a:spLocks noGrp="1" noChangeArrowheads="1"/>
          </p:cNvSpPr>
          <p:nvPr>
            <p:ph type="dt" sz="half" idx="10"/>
          </p:nvPr>
        </p:nvSpPr>
        <p:spPr>
          <a:ln/>
        </p:spPr>
        <p:txBody>
          <a:bodyPr/>
          <a:lstStyle>
            <a:lvl1pPr>
              <a:defRPr/>
            </a:lvl1pPr>
          </a:lstStyle>
          <a:p>
            <a:pPr>
              <a:defRPr/>
            </a:pPr>
            <a:fld id="{42ACFF30-6845-4509-9809-E80046F300A7}" type="datetime1">
              <a:rPr lang="en-US"/>
              <a:pPr>
                <a:defRPr/>
              </a:pPr>
              <a:t>2/15/2017</a:t>
            </a:fld>
            <a:endParaRPr lang="en-US"/>
          </a:p>
        </p:txBody>
      </p:sp>
    </p:spTree>
    <p:extLst>
      <p:ext uri="{BB962C8B-B14F-4D97-AF65-F5344CB8AC3E}">
        <p14:creationId xmlns:p14="http://schemas.microsoft.com/office/powerpoint/2010/main" val="1377361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ln/>
        </p:spPr>
        <p:txBody>
          <a:bodyPr/>
          <a:lstStyle>
            <a:lvl1pPr>
              <a:defRPr/>
            </a:lvl1pPr>
          </a:lstStyle>
          <a:p>
            <a:pPr>
              <a:defRPr/>
            </a:pPr>
            <a:fld id="{3F23942C-209E-44F8-8CA1-D8670BD58AB9}" type="datetime1">
              <a:rPr lang="en-US"/>
              <a:pPr>
                <a:defRPr/>
              </a:pPr>
              <a:t>2/15/2017</a:t>
            </a:fld>
            <a:endParaRPr lang="en-US"/>
          </a:p>
        </p:txBody>
      </p:sp>
    </p:spTree>
    <p:extLst>
      <p:ext uri="{BB962C8B-B14F-4D97-AF65-F5344CB8AC3E}">
        <p14:creationId xmlns:p14="http://schemas.microsoft.com/office/powerpoint/2010/main" val="2894867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fld id="{18442894-BED3-4F07-BA87-1768823ADB76}" type="datetime1">
              <a:rPr lang="en-US"/>
              <a:pPr>
                <a:defRPr/>
              </a:pPr>
              <a:t>2/15/2017</a:t>
            </a:fld>
            <a:endParaRPr lang="en-US"/>
          </a:p>
        </p:txBody>
      </p:sp>
    </p:spTree>
    <p:extLst>
      <p:ext uri="{BB962C8B-B14F-4D97-AF65-F5344CB8AC3E}">
        <p14:creationId xmlns:p14="http://schemas.microsoft.com/office/powerpoint/2010/main" val="3683191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fld id="{91B4BC9E-B7BA-49CB-95A8-C3A65C360EA9}" type="datetime1">
              <a:rPr lang="en-US"/>
              <a:pPr>
                <a:defRPr/>
              </a:pPr>
              <a:t>2/15/2017</a:t>
            </a:fld>
            <a:endParaRPr lang="en-US"/>
          </a:p>
        </p:txBody>
      </p:sp>
    </p:spTree>
    <p:extLst>
      <p:ext uri="{BB962C8B-B14F-4D97-AF65-F5344CB8AC3E}">
        <p14:creationId xmlns:p14="http://schemas.microsoft.com/office/powerpoint/2010/main" val="167876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9525" y="1517650"/>
            <a:ext cx="2133600" cy="5334000"/>
          </a:xfrm>
          <a:prstGeom prst="rect">
            <a:avLst/>
          </a:prstGeom>
          <a:solidFill>
            <a:srgbClr val="0000FF"/>
          </a:solidFill>
          <a:ln w="9525">
            <a:noFill/>
            <a:miter lim="800000"/>
            <a:headEnd/>
            <a:tailEnd/>
          </a:ln>
          <a:effectLst/>
        </p:spPr>
        <p:txBody>
          <a:bodyPr wrap="none" anchor="ctr"/>
          <a:lstStyle/>
          <a:p>
            <a:pPr>
              <a:defRPr/>
            </a:pPr>
            <a:endParaRPr lang="en-US"/>
          </a:p>
        </p:txBody>
      </p:sp>
      <p:sp>
        <p:nvSpPr>
          <p:cNvPr id="1035" name="Rectangle 11"/>
          <p:cNvSpPr>
            <a:spLocks noChangeArrowheads="1"/>
          </p:cNvSpPr>
          <p:nvPr/>
        </p:nvSpPr>
        <p:spPr bwMode="auto">
          <a:xfrm>
            <a:off x="0" y="6781800"/>
            <a:ext cx="9144000" cy="76200"/>
          </a:xfrm>
          <a:prstGeom prst="rect">
            <a:avLst/>
          </a:prstGeom>
          <a:solidFill>
            <a:srgbClr val="F1C630"/>
          </a:solidFill>
          <a:ln w="9525">
            <a:noFill/>
            <a:miter lim="800000"/>
            <a:headEnd/>
            <a:tailEnd/>
          </a:ln>
          <a:effectLst/>
        </p:spPr>
        <p:txBody>
          <a:bodyPr wrap="none" anchor="ctr"/>
          <a:lstStyle/>
          <a:p>
            <a:pPr>
              <a:defRPr/>
            </a:pPr>
            <a:endParaRPr lang="en-US"/>
          </a:p>
        </p:txBody>
      </p:sp>
      <p:grpSp>
        <p:nvGrpSpPr>
          <p:cNvPr id="1028" name="Group 16"/>
          <p:cNvGrpSpPr>
            <a:grpSpLocks/>
          </p:cNvGrpSpPr>
          <p:nvPr/>
        </p:nvGrpSpPr>
        <p:grpSpPr bwMode="auto">
          <a:xfrm>
            <a:off x="2117725" y="187325"/>
            <a:ext cx="7018338" cy="1260475"/>
            <a:chOff x="1334" y="118"/>
            <a:chExt cx="4421" cy="794"/>
          </a:xfrm>
        </p:grpSpPr>
        <p:sp>
          <p:nvSpPr>
            <p:cNvPr id="1036" name="Rectangle 12"/>
            <p:cNvSpPr>
              <a:spLocks noChangeArrowheads="1"/>
            </p:cNvSpPr>
            <p:nvPr userDrawn="1"/>
          </p:nvSpPr>
          <p:spPr bwMode="auto">
            <a:xfrm>
              <a:off x="1334" y="408"/>
              <a:ext cx="726" cy="504"/>
            </a:xfrm>
            <a:prstGeom prst="rect">
              <a:avLst/>
            </a:prstGeom>
            <a:solidFill>
              <a:srgbClr val="0000FF"/>
            </a:solidFill>
            <a:ln w="9525">
              <a:noFill/>
              <a:miter lim="800000"/>
              <a:headEnd/>
              <a:tailEnd/>
            </a:ln>
            <a:effectLst/>
          </p:spPr>
          <p:txBody>
            <a:bodyPr wrap="none" anchor="ctr"/>
            <a:lstStyle/>
            <a:p>
              <a:pPr>
                <a:defRPr/>
              </a:pPr>
              <a:endParaRPr lang="en-US"/>
            </a:p>
          </p:txBody>
        </p:sp>
        <p:sp>
          <p:nvSpPr>
            <p:cNvPr id="1037" name="Oval 13"/>
            <p:cNvSpPr>
              <a:spLocks noChangeArrowheads="1"/>
            </p:cNvSpPr>
            <p:nvPr userDrawn="1"/>
          </p:nvSpPr>
          <p:spPr bwMode="auto">
            <a:xfrm>
              <a:off x="1334" y="118"/>
              <a:ext cx="726" cy="576"/>
            </a:xfrm>
            <a:prstGeom prst="ellipse">
              <a:avLst/>
            </a:prstGeom>
            <a:solidFill>
              <a:srgbClr val="0000FF"/>
            </a:solidFill>
            <a:ln w="9525" algn="ctr">
              <a:noFill/>
              <a:round/>
              <a:headEnd/>
              <a:tailEnd/>
            </a:ln>
            <a:effectLst/>
          </p:spPr>
          <p:txBody>
            <a:bodyPr wrap="none" anchor="ctr"/>
            <a:lstStyle/>
            <a:p>
              <a:pPr>
                <a:defRPr/>
              </a:pPr>
              <a:endParaRPr lang="en-US"/>
            </a:p>
          </p:txBody>
        </p:sp>
        <p:sp>
          <p:nvSpPr>
            <p:cNvPr id="1038" name="Rectangle 14"/>
            <p:cNvSpPr>
              <a:spLocks noChangeArrowheads="1"/>
            </p:cNvSpPr>
            <p:nvPr userDrawn="1"/>
          </p:nvSpPr>
          <p:spPr bwMode="auto">
            <a:xfrm>
              <a:off x="1703" y="119"/>
              <a:ext cx="4052" cy="788"/>
            </a:xfrm>
            <a:prstGeom prst="rect">
              <a:avLst/>
            </a:prstGeom>
            <a:solidFill>
              <a:srgbClr val="0000FF"/>
            </a:solidFill>
            <a:ln w="9525">
              <a:noFill/>
              <a:miter lim="800000"/>
              <a:headEnd/>
              <a:tailEnd/>
            </a:ln>
            <a:effectLst/>
          </p:spPr>
          <p:txBody>
            <a:bodyPr wrap="none" anchor="ctr"/>
            <a:lstStyle/>
            <a:p>
              <a:pPr>
                <a:defRPr/>
              </a:pPr>
              <a:endParaRPr lang="en-US"/>
            </a:p>
          </p:txBody>
        </p:sp>
      </p:grpSp>
      <p:sp>
        <p:nvSpPr>
          <p:cNvPr id="1033" name="Rectangle 9"/>
          <p:cNvSpPr>
            <a:spLocks noChangeArrowheads="1"/>
          </p:cNvSpPr>
          <p:nvPr/>
        </p:nvSpPr>
        <p:spPr bwMode="auto">
          <a:xfrm>
            <a:off x="0" y="1441450"/>
            <a:ext cx="9144000" cy="76200"/>
          </a:xfrm>
          <a:prstGeom prst="rect">
            <a:avLst/>
          </a:prstGeom>
          <a:solidFill>
            <a:srgbClr val="F1C630"/>
          </a:solidFill>
          <a:ln w="9525">
            <a:noFill/>
            <a:miter lim="800000"/>
            <a:headEnd/>
            <a:tailEnd/>
          </a:ln>
          <a:effectLst/>
        </p:spPr>
        <p:txBody>
          <a:bodyPr wrap="none" anchor="ctr"/>
          <a:lstStyle/>
          <a:p>
            <a:pPr>
              <a:defRPr/>
            </a:pPr>
            <a:endParaRPr lang="en-US"/>
          </a:p>
        </p:txBody>
      </p:sp>
      <p:pic>
        <p:nvPicPr>
          <p:cNvPr id="1030" name="Picture 17" descr="MiTek_MII_fnl_logo04_06"/>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375" y="184150"/>
            <a:ext cx="16986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Rectangle 18"/>
          <p:cNvSpPr>
            <a:spLocks noGrp="1" noChangeArrowheads="1"/>
          </p:cNvSpPr>
          <p:nvPr>
            <p:ph type="dt" sz="half" idx="2"/>
          </p:nvPr>
        </p:nvSpPr>
        <p:spPr bwMode="auto">
          <a:xfrm>
            <a:off x="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a:defRPr/>
            </a:pPr>
            <a:fld id="{C72634EF-ADC1-4A7B-A3A2-5403693B52C6}" type="datetime1">
              <a:rPr lang="en-US"/>
              <a:pPr>
                <a:defRPr/>
              </a:pPr>
              <a:t>2/15/2017</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rtl="0" eaLnBrk="0" fontAlgn="base" hangingPunct="0">
        <a:spcBef>
          <a:spcPct val="0"/>
        </a:spcBef>
        <a:spcAft>
          <a:spcPct val="0"/>
        </a:spcAft>
        <a:defRPr sz="3200">
          <a:solidFill>
            <a:srgbClr val="F1C630"/>
          </a:solidFill>
          <a:latin typeface="+mj-lt"/>
          <a:ea typeface="+mj-ea"/>
          <a:cs typeface="+mj-cs"/>
        </a:defRPr>
      </a:lvl1pPr>
      <a:lvl2pPr algn="ctr" rtl="0" eaLnBrk="0" fontAlgn="base" hangingPunct="0">
        <a:spcBef>
          <a:spcPct val="0"/>
        </a:spcBef>
        <a:spcAft>
          <a:spcPct val="0"/>
        </a:spcAft>
        <a:defRPr sz="3200">
          <a:solidFill>
            <a:srgbClr val="F1C630"/>
          </a:solidFill>
          <a:latin typeface="ITC Avant Garde Gothic Demi" pitchFamily="34" charset="0"/>
        </a:defRPr>
      </a:lvl2pPr>
      <a:lvl3pPr algn="ctr" rtl="0" eaLnBrk="0" fontAlgn="base" hangingPunct="0">
        <a:spcBef>
          <a:spcPct val="0"/>
        </a:spcBef>
        <a:spcAft>
          <a:spcPct val="0"/>
        </a:spcAft>
        <a:defRPr sz="3200">
          <a:solidFill>
            <a:srgbClr val="F1C630"/>
          </a:solidFill>
          <a:latin typeface="ITC Avant Garde Gothic Demi" pitchFamily="34" charset="0"/>
        </a:defRPr>
      </a:lvl3pPr>
      <a:lvl4pPr algn="ctr" rtl="0" eaLnBrk="0" fontAlgn="base" hangingPunct="0">
        <a:spcBef>
          <a:spcPct val="0"/>
        </a:spcBef>
        <a:spcAft>
          <a:spcPct val="0"/>
        </a:spcAft>
        <a:defRPr sz="3200">
          <a:solidFill>
            <a:srgbClr val="F1C630"/>
          </a:solidFill>
          <a:latin typeface="ITC Avant Garde Gothic Demi" pitchFamily="34" charset="0"/>
        </a:defRPr>
      </a:lvl4pPr>
      <a:lvl5pPr algn="ctr" rtl="0" eaLnBrk="0" fontAlgn="base" hangingPunct="0">
        <a:spcBef>
          <a:spcPct val="0"/>
        </a:spcBef>
        <a:spcAft>
          <a:spcPct val="0"/>
        </a:spcAft>
        <a:defRPr sz="3200">
          <a:solidFill>
            <a:srgbClr val="F1C630"/>
          </a:solidFill>
          <a:latin typeface="ITC Avant Garde Gothic Demi" pitchFamily="34" charset="0"/>
        </a:defRPr>
      </a:lvl5pPr>
      <a:lvl6pPr marL="457200" algn="ctr" rtl="0" fontAlgn="base">
        <a:spcBef>
          <a:spcPct val="0"/>
        </a:spcBef>
        <a:spcAft>
          <a:spcPct val="0"/>
        </a:spcAft>
        <a:defRPr sz="3200">
          <a:solidFill>
            <a:srgbClr val="F1C630"/>
          </a:solidFill>
          <a:latin typeface="ITC Avant Garde Gothic Demi" pitchFamily="34" charset="0"/>
        </a:defRPr>
      </a:lvl6pPr>
      <a:lvl7pPr marL="914400" algn="ctr" rtl="0" fontAlgn="base">
        <a:spcBef>
          <a:spcPct val="0"/>
        </a:spcBef>
        <a:spcAft>
          <a:spcPct val="0"/>
        </a:spcAft>
        <a:defRPr sz="3200">
          <a:solidFill>
            <a:srgbClr val="F1C630"/>
          </a:solidFill>
          <a:latin typeface="ITC Avant Garde Gothic Demi" pitchFamily="34" charset="0"/>
        </a:defRPr>
      </a:lvl7pPr>
      <a:lvl8pPr marL="1371600" algn="ctr" rtl="0" fontAlgn="base">
        <a:spcBef>
          <a:spcPct val="0"/>
        </a:spcBef>
        <a:spcAft>
          <a:spcPct val="0"/>
        </a:spcAft>
        <a:defRPr sz="3200">
          <a:solidFill>
            <a:srgbClr val="F1C630"/>
          </a:solidFill>
          <a:latin typeface="ITC Avant Garde Gothic Demi" pitchFamily="34" charset="0"/>
        </a:defRPr>
      </a:lvl8pPr>
      <a:lvl9pPr marL="1828800" algn="ctr" rtl="0" fontAlgn="base">
        <a:spcBef>
          <a:spcPct val="0"/>
        </a:spcBef>
        <a:spcAft>
          <a:spcPct val="0"/>
        </a:spcAft>
        <a:defRPr sz="3200">
          <a:solidFill>
            <a:srgbClr val="F1C630"/>
          </a:solidFill>
          <a:latin typeface="ITC Avant Garde Gothic Demi" pitchFamily="34" charset="0"/>
        </a:defRPr>
      </a:lvl9pPr>
    </p:titleStyle>
    <p:bodyStyle>
      <a:lvl1pPr marL="342900" indent="-342900" algn="l" rtl="0" eaLnBrk="0" fontAlgn="base" hangingPunct="0">
        <a:spcBef>
          <a:spcPct val="20000"/>
        </a:spcBef>
        <a:spcAft>
          <a:spcPct val="0"/>
        </a:spcAft>
        <a:buFont typeface="Wingdings" pitchFamily="2" charset="2"/>
        <a:buBlip>
          <a:blip r:embed="rId14"/>
        </a:buBlip>
        <a:defRPr sz="2800">
          <a:solidFill>
            <a:srgbClr val="42424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a:solidFill>
            <a:srgbClr val="424243"/>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rgbClr val="424243"/>
          </a:solidFill>
          <a:latin typeface="+mn-lt"/>
        </a:defRPr>
      </a:lvl3pPr>
      <a:lvl4pPr marL="1600200" indent="-228600" algn="l" rtl="0" eaLnBrk="0" fontAlgn="base" hangingPunct="0">
        <a:spcBef>
          <a:spcPct val="20000"/>
        </a:spcBef>
        <a:spcAft>
          <a:spcPct val="0"/>
        </a:spcAft>
        <a:buChar char="o"/>
        <a:defRPr>
          <a:solidFill>
            <a:srgbClr val="424243"/>
          </a:solidFill>
          <a:latin typeface="+mn-lt"/>
        </a:defRPr>
      </a:lvl4pPr>
      <a:lvl5pPr marL="2057400" indent="-228600" algn="l" rtl="0" eaLnBrk="0" fontAlgn="base" hangingPunct="0">
        <a:spcBef>
          <a:spcPct val="20000"/>
        </a:spcBef>
        <a:spcAft>
          <a:spcPct val="0"/>
        </a:spcAft>
        <a:buFont typeface="Wingdings" pitchFamily="2" charset="2"/>
        <a:buChar char="§"/>
        <a:defRPr>
          <a:solidFill>
            <a:srgbClr val="424243"/>
          </a:solidFill>
          <a:latin typeface="+mn-lt"/>
        </a:defRPr>
      </a:lvl5pPr>
      <a:lvl6pPr marL="2514600" indent="-228600" algn="l" rtl="0" fontAlgn="base">
        <a:spcBef>
          <a:spcPct val="20000"/>
        </a:spcBef>
        <a:spcAft>
          <a:spcPct val="0"/>
        </a:spcAft>
        <a:buFont typeface="Wingdings" pitchFamily="2" charset="2"/>
        <a:buChar char="§"/>
        <a:defRPr>
          <a:solidFill>
            <a:srgbClr val="424243"/>
          </a:solidFill>
          <a:latin typeface="+mn-lt"/>
        </a:defRPr>
      </a:lvl6pPr>
      <a:lvl7pPr marL="2971800" indent="-228600" algn="l" rtl="0" fontAlgn="base">
        <a:spcBef>
          <a:spcPct val="20000"/>
        </a:spcBef>
        <a:spcAft>
          <a:spcPct val="0"/>
        </a:spcAft>
        <a:buFont typeface="Wingdings" pitchFamily="2" charset="2"/>
        <a:buChar char="§"/>
        <a:defRPr>
          <a:solidFill>
            <a:srgbClr val="424243"/>
          </a:solidFill>
          <a:latin typeface="+mn-lt"/>
        </a:defRPr>
      </a:lvl7pPr>
      <a:lvl8pPr marL="3429000" indent="-228600" algn="l" rtl="0" fontAlgn="base">
        <a:spcBef>
          <a:spcPct val="20000"/>
        </a:spcBef>
        <a:spcAft>
          <a:spcPct val="0"/>
        </a:spcAft>
        <a:buFont typeface="Wingdings" pitchFamily="2" charset="2"/>
        <a:buChar char="§"/>
        <a:defRPr>
          <a:solidFill>
            <a:srgbClr val="424243"/>
          </a:solidFill>
          <a:latin typeface="+mn-lt"/>
        </a:defRPr>
      </a:lvl8pPr>
      <a:lvl9pPr marL="3886200" indent="-228600" algn="l" rtl="0" fontAlgn="base">
        <a:spcBef>
          <a:spcPct val="20000"/>
        </a:spcBef>
        <a:spcAft>
          <a:spcPct val="0"/>
        </a:spcAft>
        <a:buFont typeface="Wingdings" pitchFamily="2" charset="2"/>
        <a:buChar char="§"/>
        <a:defRPr>
          <a:solidFill>
            <a:srgbClr val="42424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hyperlink" Target="http://www.mitek-us.com/Machinery/Support_Machinery/Parts_Guides/"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hyperlink" Target="mailto:mitekparts@mii.com" TargetMode="External"/><Relationship Id="rId7" Type="http://schemas.openxmlformats.org/officeDocument/2006/relationships/image" Target="../media/image2.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slide" Target="slide7.xml"/><Relationship Id="rId7"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mailto:mitekparts@mii.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mitekparts@mii.com" TargetMode="Externa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hyperlink" Target="http://www.mitek-us.com/Machinery/Support_Machinery/Parts_Guides/" TargetMode="External"/><Relationship Id="rId5" Type="http://schemas.openxmlformats.org/officeDocument/2006/relationships/image" Target="../media/image2.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mailto:mitekparts@mii.com" TargetMode="External"/><Relationship Id="rId7" Type="http://schemas.openxmlformats.org/officeDocument/2006/relationships/image" Target="../media/image24.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hyperlink" Target="http://www.mitek-us.com/Machinery/Support_Machinery/Parts_Guides/"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mailto:mitekparts@mii.com" TargetMode="External"/><Relationship Id="rId7" Type="http://schemas.openxmlformats.org/officeDocument/2006/relationships/image" Target="../media/image27.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hyperlink" Target="http://www.mitek-us.com/Machinery/Support_Machinery/Parts_Guide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hyperlink" Target="mailto:mitekparts@mii.com" TargetMode="External"/><Relationship Id="rId7" Type="http://schemas.openxmlformats.org/officeDocument/2006/relationships/image" Target="../media/image2.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mailto:mitekparts@mii.com" TargetMode="External"/><Relationship Id="rId7" Type="http://schemas.openxmlformats.org/officeDocument/2006/relationships/hyperlink" Target="http://www.mitek-us.com/Machinery/Support_Machinery/Parts_Guides/" TargetMode="Externa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www.mitek-us.com/Machinery/Support_Machinery/Parts_Guides/" TargetMode="Externa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mailto:mitekparts@mii.com" TargetMode="External"/><Relationship Id="rId4" Type="http://schemas.openxmlformats.org/officeDocument/2006/relationships/slide" Target="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www.mitek-us.com/Machinery/Support_Machinery/Parts_Guides/" TargetMode="Externa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mailto:mitekparts@mii.com" TargetMode="External"/><Relationship Id="rId4" Type="http://schemas.openxmlformats.org/officeDocument/2006/relationships/slide" Target="slide7.xml"/></Relationships>
</file>

<file path=ppt/slides/_rels/slide19.xml.rels><?xml version="1.0" encoding="UTF-8" standalone="yes"?>
<Relationships xmlns="http://schemas.openxmlformats.org/package/2006/relationships"><Relationship Id="rId3" Type="http://schemas.openxmlformats.org/officeDocument/2006/relationships/hyperlink" Target="mailto:mitekparts@mii.com" TargetMode="Externa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hyperlink" Target="http://www.mitek-us.com/Machinery/Support_Machinery/Parts_Guides/" TargetMode="External"/><Relationship Id="rId5" Type="http://schemas.openxmlformats.org/officeDocument/2006/relationships/image" Target="../media/image2.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hyperlink" Target="http://www.mitek-us.com/Machinery/Support_Machinery/Parts_Guides/"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hyperlink" Target="mailto:mitekparts@mii.com" TargetMode="External"/><Relationship Id="rId7" Type="http://schemas.openxmlformats.org/officeDocument/2006/relationships/image" Target="../media/image2.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hyperlink" Target="mailto:mitekparts@mii.com" TargetMode="External"/><Relationship Id="rId7" Type="http://schemas.openxmlformats.org/officeDocument/2006/relationships/hyperlink" Target="http://www.mitek-us.com/Machinery/Support_Machinery/Parts_Guides/" TargetMode="Externa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hyperlink" Target="mailto:mitekparts@mii.com" TargetMode="Externa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hyperlink" Target="http://www.mitek-us.com/Machinery/Support_Machinery/Parts_Guides/" TargetMode="External"/><Relationship Id="rId5" Type="http://schemas.openxmlformats.org/officeDocument/2006/relationships/image" Target="../media/image2.jpe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hyperlink" Target="mailto:mitekparts@mii.com" TargetMode="External"/><Relationship Id="rId7" Type="http://schemas.openxmlformats.org/officeDocument/2006/relationships/hyperlink" Target="http://www.mitek-us.com/Machinery/Support_Machinery/Parts_Guides/" TargetMode="Externa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hyperlink" Target="mailto:mitekparts@mii.com" TargetMode="External"/><Relationship Id="rId7" Type="http://schemas.openxmlformats.org/officeDocument/2006/relationships/hyperlink" Target="http://www.mitek-us.com/Machinery/Support_Machinery/Parts_Guides/" TargetMode="Externa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hyperlink" Target="mailto:mitekparts@mii.com" TargetMode="External"/><Relationship Id="rId7" Type="http://schemas.openxmlformats.org/officeDocument/2006/relationships/hyperlink" Target="http://www.mitek-us.com/Machinery/Support_Machinery/Parts_Guides/" TargetMode="Externa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hyperlink" Target="mailto:mitekparts@mii.com" TargetMode="External"/><Relationship Id="rId7" Type="http://schemas.openxmlformats.org/officeDocument/2006/relationships/image" Target="../media/image2.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hyperlink" Target="mailto:mitekparts@mii.com" TargetMode="Externa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hyperlink" Target="http://www.mitek-us.com/Machinery/Support_Machinery/Parts_Guides/" TargetMode="External"/><Relationship Id="rId5" Type="http://schemas.openxmlformats.org/officeDocument/2006/relationships/image" Target="../media/image2.jpe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hyperlink" Target="mailto:mitekparts@mii.com" TargetMode="Externa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hyperlink" Target="http://www.mitek-us.com/Machinery/Support_Machinery/Parts_Guides/" TargetMode="External"/><Relationship Id="rId5" Type="http://schemas.openxmlformats.org/officeDocument/2006/relationships/image" Target="../media/image2.jpe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hyperlink" Target="mailto:mitekparts@mii.com" TargetMode="External"/><Relationship Id="rId7" Type="http://schemas.openxmlformats.org/officeDocument/2006/relationships/image" Target="../media/image57.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hyperlink" Target="http://www.mitek-us.com/Machinery/Support_Machinery/Parts_Guides/" TargetMode="External"/><Relationship Id="rId4" Type="http://schemas.openxmlformats.org/officeDocument/2006/relationships/image" Target="../media/image54.jpeg"/><Relationship Id="rId9"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hyperlink" Target="http://www.mitek-us.com/Machinery/Support_Machinery/Parts_Guides/"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hyperlink" Target="http://www.mitek-us.com/Machinery/Support_Machinery/Parts_Guides/"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mailto:mitekparts@mii.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mitek-us.com/Machinery/Support_Machinery/Parts_Guides/" TargetMode="External"/><Relationship Id="rId5" Type="http://schemas.openxmlformats.org/officeDocument/2006/relationships/image" Target="../media/image2.jpe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hyperlink" Target="mailto:mitekparts@mii.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mitek-us.com/Machinery/Support_Machinery/Parts_Guides/" TargetMode="External"/><Relationship Id="rId5" Type="http://schemas.openxmlformats.org/officeDocument/2006/relationships/image" Target="../media/image2.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slide" Target="slide28.xml"/><Relationship Id="rId3" Type="http://schemas.openxmlformats.org/officeDocument/2006/relationships/slide" Target="slide2.xml"/><Relationship Id="rId7" Type="http://schemas.openxmlformats.org/officeDocument/2006/relationships/slide" Target="slide18.xml"/><Relationship Id="rId12" Type="http://schemas.openxmlformats.org/officeDocument/2006/relationships/slide" Target="slide23.xml"/><Relationship Id="rId2" Type="http://schemas.openxmlformats.org/officeDocument/2006/relationships/image" Target="../media/image8.png"/><Relationship Id="rId16" Type="http://schemas.openxmlformats.org/officeDocument/2006/relationships/hyperlink" Target="http://www.mitek-us.com/Machinery/Support_Machinery/Parts_Guides/" TargetMode="External"/><Relationship Id="rId1" Type="http://schemas.openxmlformats.org/officeDocument/2006/relationships/slideLayout" Target="../slideLayouts/slideLayout1.xml"/><Relationship Id="rId6" Type="http://schemas.openxmlformats.org/officeDocument/2006/relationships/slide" Target="slide17.xml"/><Relationship Id="rId11" Type="http://schemas.openxmlformats.org/officeDocument/2006/relationships/hyperlink" Target="mailto:mitekparts@mii.com" TargetMode="External"/><Relationship Id="rId5" Type="http://schemas.openxmlformats.org/officeDocument/2006/relationships/slide" Target="slide13.xml"/><Relationship Id="rId15" Type="http://schemas.openxmlformats.org/officeDocument/2006/relationships/image" Target="../media/image2.jpeg"/><Relationship Id="rId10" Type="http://schemas.openxmlformats.org/officeDocument/2006/relationships/hyperlink" Target="http://www.mii.com/machinery" TargetMode="External"/><Relationship Id="rId4" Type="http://schemas.openxmlformats.org/officeDocument/2006/relationships/slide" Target="slide8.xml"/><Relationship Id="rId9" Type="http://schemas.openxmlformats.org/officeDocument/2006/relationships/image" Target="../media/image10.png"/><Relationship Id="rId14" Type="http://schemas.openxmlformats.org/officeDocument/2006/relationships/slide" Target="slide29.xml"/></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mailto:mitekparts@mii.com" TargetMode="External"/><Relationship Id="rId7" Type="http://schemas.openxmlformats.org/officeDocument/2006/relationships/image" Target="../media/image14.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hyperlink" Target="http://www.mitek-us.com/Machinery/Support_Machinery/Parts_Guide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hyperlink" Target="mailto:mitekparts@mii.com" TargetMode="External"/><Relationship Id="rId7" Type="http://schemas.openxmlformats.org/officeDocument/2006/relationships/image" Target="../media/image2.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C4D62042-00F7-4BD7-BC3D-E2EEC021F8C0}" type="datetime1">
              <a:rPr lang="en-US" altLang="en-US" sz="1400" b="0" smtClean="0"/>
              <a:pPr eaLnBrk="1" hangingPunct="1"/>
              <a:t>2/15/2017</a:t>
            </a:fld>
            <a:endParaRPr lang="en-US" altLang="en-US" sz="1400" b="0" smtClean="0"/>
          </a:p>
        </p:txBody>
      </p:sp>
      <p:sp>
        <p:nvSpPr>
          <p:cNvPr id="2051" name="Rectangle 2"/>
          <p:cNvSpPr>
            <a:spLocks noGrp="1" noChangeArrowheads="1"/>
          </p:cNvSpPr>
          <p:nvPr>
            <p:ph type="title"/>
          </p:nvPr>
        </p:nvSpPr>
        <p:spPr bwMode="auto">
          <a:xfrm>
            <a:off x="2133600" y="304800"/>
            <a:ext cx="7010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Quick Reference Parts Guide</a:t>
            </a:r>
            <a:br>
              <a:rPr lang="en-US" altLang="en-US" smtClean="0"/>
            </a:br>
            <a:r>
              <a:rPr lang="en-US" altLang="en-US" smtClean="0"/>
              <a:t>Introduction </a:t>
            </a:r>
          </a:p>
        </p:txBody>
      </p:sp>
      <p:sp>
        <p:nvSpPr>
          <p:cNvPr id="2052" name="Rectangle 3"/>
          <p:cNvSpPr>
            <a:spLocks noGrp="1" noChangeArrowheads="1"/>
          </p:cNvSpPr>
          <p:nvPr>
            <p:ph type="body" idx="1"/>
          </p:nvPr>
        </p:nvSpPr>
        <p:spPr bwMode="auto">
          <a:xfrm>
            <a:off x="2133600" y="1828800"/>
            <a:ext cx="7010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800" smtClean="0"/>
              <a:t>This Quick Reference Parts Guide is an easy way to locate part numbers to common replacement parts. It does not include items such as wire or their cord grips, terminal blocks, or mounting brackets. It also does not include standard hardware like nuts and bolts. To locate parts that are not covered here, refer to the drawing set in your equipment manual, part number 001094.</a:t>
            </a:r>
          </a:p>
        </p:txBody>
      </p:sp>
      <p:sp>
        <p:nvSpPr>
          <p:cNvPr id="2053" name="AutoShape 4">
            <a:hlinkClick r:id="rId3" action="ppaction://hlinksldjump" highlightClick="1"/>
          </p:cNvPr>
          <p:cNvSpPr>
            <a:spLocks noChangeArrowheads="1"/>
          </p:cNvSpPr>
          <p:nvPr/>
        </p:nvSpPr>
        <p:spPr bwMode="auto">
          <a:xfrm>
            <a:off x="152400" y="1752600"/>
            <a:ext cx="18288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2000"/>
              <a:t>Main Menu</a:t>
            </a:r>
          </a:p>
        </p:txBody>
      </p:sp>
      <p:sp>
        <p:nvSpPr>
          <p:cNvPr id="2054" name="AutoShape 5">
            <a:hlinkClick r:id="" action="ppaction://hlinkshowjump?jump=endshow" highlightClick="1"/>
          </p:cNvPr>
          <p:cNvSpPr>
            <a:spLocks noChangeArrowheads="1"/>
          </p:cNvSpPr>
          <p:nvPr/>
        </p:nvSpPr>
        <p:spPr bwMode="auto">
          <a:xfrm>
            <a:off x="533400" y="32766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2055" name="AutoShape 6">
            <a:hlinkClick r:id="" action="ppaction://hlinkshowjump?jump=nextslide" highlightClick="1"/>
          </p:cNvPr>
          <p:cNvSpPr>
            <a:spLocks noChangeArrowheads="1"/>
          </p:cNvSpPr>
          <p:nvPr/>
        </p:nvSpPr>
        <p:spPr bwMode="auto">
          <a:xfrm>
            <a:off x="152400" y="2514600"/>
            <a:ext cx="1828800" cy="661988"/>
          </a:xfrm>
          <a:prstGeom prst="actionButtonBlank">
            <a:avLst/>
          </a:prstGeom>
          <a:solidFill>
            <a:srgbClr val="FFCC00"/>
          </a:solidFill>
          <a:ln w="9525">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Navigating the</a:t>
            </a:r>
          </a:p>
          <a:p>
            <a:pPr eaLnBrk="1" hangingPunct="1"/>
            <a:r>
              <a:rPr lang="en-US" altLang="en-US" sz="1800"/>
              <a:t>CD</a:t>
            </a:r>
          </a:p>
        </p:txBody>
      </p:sp>
      <p:pic>
        <p:nvPicPr>
          <p:cNvPr id="2056" name="Picture 7" descr="MiTek3.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 Box 4">
            <a:hlinkClick r:id="rId5"/>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
        <p:nvSpPr>
          <p:cNvPr id="2058" name="Text Box 7">
            <a:hlinkClick r:id="rId6"/>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F05D0ECD-EB53-4C52-A441-4BE27A4526B0}" type="datetime1">
              <a:rPr lang="en-US" altLang="en-US" sz="1400" b="0" smtClean="0"/>
              <a:pPr eaLnBrk="1" hangingPunct="1"/>
              <a:t>2/15/2017</a:t>
            </a:fld>
            <a:endParaRPr lang="en-US" altLang="en-US" sz="1400" b="0" smtClean="0"/>
          </a:p>
        </p:txBody>
      </p:sp>
      <p:sp>
        <p:nvSpPr>
          <p:cNvPr id="11267" name="Text Box 4"/>
          <p:cNvSpPr txBox="1">
            <a:spLocks noChangeArrowheads="1"/>
          </p:cNvSpPr>
          <p:nvPr/>
        </p:nvSpPr>
        <p:spPr bwMode="auto">
          <a:xfrm>
            <a:off x="4049713" y="6096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a:t>Electrical Starter Panel</a:t>
            </a:r>
          </a:p>
        </p:txBody>
      </p:sp>
      <p:sp>
        <p:nvSpPr>
          <p:cNvPr id="11268" name="AutoShape 5">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Main Menu</a:t>
            </a:r>
            <a:r>
              <a:rPr lang="en-US" altLang="en-US" sz="1800" b="0"/>
              <a:t> </a:t>
            </a:r>
          </a:p>
        </p:txBody>
      </p:sp>
      <p:sp>
        <p:nvSpPr>
          <p:cNvPr id="11269" name="AutoShape 6">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11270" name="AutoShape 7">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11271" name="AutoShape 8">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11272" name="Text Box 10">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pic>
        <p:nvPicPr>
          <p:cNvPr id="11273" name="Picture 11" descr="elect-panel-int-jack-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905000"/>
            <a:ext cx="1676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Oval 12"/>
          <p:cNvSpPr>
            <a:spLocks noChangeArrowheads="1"/>
          </p:cNvSpPr>
          <p:nvPr/>
        </p:nvSpPr>
        <p:spPr bwMode="auto">
          <a:xfrm>
            <a:off x="8153400" y="3429000"/>
            <a:ext cx="228600" cy="5334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pic>
        <p:nvPicPr>
          <p:cNvPr id="11275" name="Picture 13" descr="contactor-no-jack-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828800"/>
            <a:ext cx="17145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Oval 14"/>
          <p:cNvSpPr>
            <a:spLocks noChangeArrowheads="1"/>
          </p:cNvSpPr>
          <p:nvPr/>
        </p:nvSpPr>
        <p:spPr bwMode="auto">
          <a:xfrm>
            <a:off x="8382000" y="3429000"/>
            <a:ext cx="228600" cy="3810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pic>
        <p:nvPicPr>
          <p:cNvPr id="11277" name="Picture 15" descr="contactor-no-jack-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114800"/>
            <a:ext cx="1774825"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Line 16"/>
          <p:cNvSpPr>
            <a:spLocks noChangeShapeType="1"/>
          </p:cNvSpPr>
          <p:nvPr/>
        </p:nvSpPr>
        <p:spPr bwMode="auto">
          <a:xfrm flipH="1" flipV="1">
            <a:off x="4267200" y="3200400"/>
            <a:ext cx="3886200" cy="3810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9" name="Line 17"/>
          <p:cNvSpPr>
            <a:spLocks noChangeShapeType="1"/>
          </p:cNvSpPr>
          <p:nvPr/>
        </p:nvSpPr>
        <p:spPr bwMode="auto">
          <a:xfrm flipH="1">
            <a:off x="4343400" y="3810000"/>
            <a:ext cx="4191000" cy="1447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0" name="Text Box 18"/>
          <p:cNvSpPr txBox="1">
            <a:spLocks noChangeArrowheads="1"/>
          </p:cNvSpPr>
          <p:nvPr/>
        </p:nvSpPr>
        <p:spPr bwMode="auto">
          <a:xfrm>
            <a:off x="4191000" y="2743200"/>
            <a:ext cx="1865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Contactor part# 512023</a:t>
            </a:r>
          </a:p>
        </p:txBody>
      </p:sp>
      <p:sp>
        <p:nvSpPr>
          <p:cNvPr id="11281" name="Text Box 19"/>
          <p:cNvSpPr txBox="1">
            <a:spLocks noChangeArrowheads="1"/>
          </p:cNvSpPr>
          <p:nvPr/>
        </p:nvSpPr>
        <p:spPr bwMode="auto">
          <a:xfrm>
            <a:off x="4267200" y="5410200"/>
            <a:ext cx="1865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Contactor part# 512972</a:t>
            </a:r>
          </a:p>
        </p:txBody>
      </p:sp>
      <p:pic>
        <p:nvPicPr>
          <p:cNvPr id="11282" name="Picture 18"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3"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CCE36978-32DC-4500-A970-29C5876FCB78}" type="datetime1">
              <a:rPr lang="en-US" altLang="en-US" sz="1400" b="0" smtClean="0"/>
              <a:pPr eaLnBrk="1" hangingPunct="1"/>
              <a:t>2/15/2017</a:t>
            </a:fld>
            <a:endParaRPr lang="en-US" altLang="en-US" sz="1400" b="0" smtClean="0"/>
          </a:p>
        </p:txBody>
      </p:sp>
      <p:pic>
        <p:nvPicPr>
          <p:cNvPr id="12291" name="Picture 4" descr="elect-panel-int-jack-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905000"/>
            <a:ext cx="1676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5"/>
          <p:cNvSpPr txBox="1">
            <a:spLocks noChangeArrowheads="1"/>
          </p:cNvSpPr>
          <p:nvPr/>
        </p:nvSpPr>
        <p:spPr bwMode="auto">
          <a:xfrm>
            <a:off x="4049713" y="6096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a:t>Electrical Starter Panel</a:t>
            </a:r>
          </a:p>
        </p:txBody>
      </p:sp>
      <p:sp>
        <p:nvSpPr>
          <p:cNvPr id="12293" name="AutoShape 6">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Main Menu</a:t>
            </a:r>
            <a:r>
              <a:rPr lang="en-US" altLang="en-US" sz="1800" b="0"/>
              <a:t> </a:t>
            </a:r>
          </a:p>
        </p:txBody>
      </p:sp>
      <p:sp>
        <p:nvSpPr>
          <p:cNvPr id="12294" name="AutoShape 7">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12295" name="AutoShape 8">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12296" name="AutoShape 9">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12297" name="Text Box 11">
            <a:hlinkClick r:id="rId4"/>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pic>
        <p:nvPicPr>
          <p:cNvPr id="12298" name="Picture 12" descr="overload-jack-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752600"/>
            <a:ext cx="194310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Oval 13"/>
          <p:cNvSpPr>
            <a:spLocks noChangeArrowheads="1"/>
          </p:cNvSpPr>
          <p:nvPr/>
        </p:nvSpPr>
        <p:spPr bwMode="auto">
          <a:xfrm>
            <a:off x="8305800" y="3733800"/>
            <a:ext cx="381000" cy="3810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12300" name="Line 14"/>
          <p:cNvSpPr>
            <a:spLocks noChangeShapeType="1"/>
          </p:cNvSpPr>
          <p:nvPr/>
        </p:nvSpPr>
        <p:spPr bwMode="auto">
          <a:xfrm flipH="1" flipV="1">
            <a:off x="4419600" y="2667000"/>
            <a:ext cx="3886200" cy="12192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1" name="Text Box 15"/>
          <p:cNvSpPr txBox="1">
            <a:spLocks noChangeArrowheads="1"/>
          </p:cNvSpPr>
          <p:nvPr/>
        </p:nvSpPr>
        <p:spPr bwMode="auto">
          <a:xfrm>
            <a:off x="2362200" y="3810000"/>
            <a:ext cx="4037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just" eaLnBrk="1" hangingPunct="1"/>
            <a:r>
              <a:rPr lang="en-US" altLang="en-US" sz="1200"/>
              <a:t>Overload for 208V part# 513011</a:t>
            </a:r>
          </a:p>
          <a:p>
            <a:pPr algn="just" eaLnBrk="1" hangingPunct="1"/>
            <a:r>
              <a:rPr lang="en-US" altLang="en-US" sz="1200"/>
              <a:t>Overload for 230V/380V/415V/460V/575V part# 512944</a:t>
            </a:r>
          </a:p>
        </p:txBody>
      </p:sp>
      <p:pic>
        <p:nvPicPr>
          <p:cNvPr id="12302" name="Picture 16" descr="trans-jack-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419600"/>
            <a:ext cx="24003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Oval 17"/>
          <p:cNvSpPr>
            <a:spLocks noChangeArrowheads="1"/>
          </p:cNvSpPr>
          <p:nvPr/>
        </p:nvSpPr>
        <p:spPr bwMode="auto">
          <a:xfrm>
            <a:off x="7162800" y="3352800"/>
            <a:ext cx="838200" cy="685800"/>
          </a:xfrm>
          <a:prstGeom prst="ellipse">
            <a:avLst/>
          </a:prstGeom>
          <a:noFill/>
          <a:ln w="25400" algn="ctr">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12304" name="Text Box 19"/>
          <p:cNvSpPr txBox="1">
            <a:spLocks noChangeArrowheads="1"/>
          </p:cNvSpPr>
          <p:nvPr/>
        </p:nvSpPr>
        <p:spPr bwMode="auto">
          <a:xfrm>
            <a:off x="4953000" y="5257800"/>
            <a:ext cx="2041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Transformer part# 509156</a:t>
            </a:r>
          </a:p>
        </p:txBody>
      </p:sp>
      <p:sp>
        <p:nvSpPr>
          <p:cNvPr id="12305" name="Rectangle 20"/>
          <p:cNvSpPr>
            <a:spLocks noChangeArrowheads="1"/>
          </p:cNvSpPr>
          <p:nvPr/>
        </p:nvSpPr>
        <p:spPr bwMode="auto">
          <a:xfrm>
            <a:off x="2438400" y="3505200"/>
            <a:ext cx="4038600" cy="914400"/>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12306" name="Line 21"/>
          <p:cNvSpPr>
            <a:spLocks noChangeShapeType="1"/>
          </p:cNvSpPr>
          <p:nvPr/>
        </p:nvSpPr>
        <p:spPr bwMode="auto">
          <a:xfrm>
            <a:off x="7543800" y="4038600"/>
            <a:ext cx="0" cy="914400"/>
          </a:xfrm>
          <a:prstGeom prst="line">
            <a:avLst/>
          </a:prstGeom>
          <a:noFill/>
          <a:ln w="25400">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7" name="Line 22"/>
          <p:cNvSpPr>
            <a:spLocks noChangeShapeType="1"/>
          </p:cNvSpPr>
          <p:nvPr/>
        </p:nvSpPr>
        <p:spPr bwMode="auto">
          <a:xfrm flipH="1">
            <a:off x="4876800" y="4953000"/>
            <a:ext cx="2667000" cy="0"/>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8" name="Text Box 23"/>
          <p:cNvSpPr txBox="1">
            <a:spLocks noChangeArrowheads="1"/>
          </p:cNvSpPr>
          <p:nvPr/>
        </p:nvSpPr>
        <p:spPr bwMode="auto">
          <a:xfrm>
            <a:off x="2514600" y="3581400"/>
            <a:ext cx="22875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Incoming voltage to machine</a:t>
            </a:r>
          </a:p>
        </p:txBody>
      </p:sp>
      <p:pic>
        <p:nvPicPr>
          <p:cNvPr id="12309" name="Picture 21"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0"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64080CB4-DF8C-424F-98FC-67F9ED3B2C08}" type="datetime1">
              <a:rPr lang="en-US" altLang="en-US" sz="1400" b="0" smtClean="0"/>
              <a:pPr eaLnBrk="1" hangingPunct="1"/>
              <a:t>2/15/2017</a:t>
            </a:fld>
            <a:endParaRPr lang="en-US" altLang="en-US" sz="1400" b="0" smtClean="0"/>
          </a:p>
        </p:txBody>
      </p:sp>
      <p:sp>
        <p:nvSpPr>
          <p:cNvPr id="13315" name="Text Box 4"/>
          <p:cNvSpPr txBox="1">
            <a:spLocks noChangeArrowheads="1"/>
          </p:cNvSpPr>
          <p:nvPr/>
        </p:nvSpPr>
        <p:spPr bwMode="auto">
          <a:xfrm>
            <a:off x="4049713" y="6096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a:t>Electrical Starter Panel</a:t>
            </a:r>
          </a:p>
        </p:txBody>
      </p:sp>
      <p:sp>
        <p:nvSpPr>
          <p:cNvPr id="13316" name="AutoShape 5">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Main Menu</a:t>
            </a:r>
            <a:r>
              <a:rPr lang="en-US" altLang="en-US" sz="1800" b="0"/>
              <a:t> </a:t>
            </a:r>
          </a:p>
        </p:txBody>
      </p:sp>
      <p:sp>
        <p:nvSpPr>
          <p:cNvPr id="13317" name="AutoShape 7">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13318" name="AutoShape 8">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13319" name="Text Box 10">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pic>
        <p:nvPicPr>
          <p:cNvPr id="13320" name="Picture 11" descr="trans-jack-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76400"/>
            <a:ext cx="3429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12"/>
          <p:cNvSpPr txBox="1">
            <a:spLocks noChangeArrowheads="1"/>
          </p:cNvSpPr>
          <p:nvPr/>
        </p:nvSpPr>
        <p:spPr bwMode="auto">
          <a:xfrm>
            <a:off x="5626100" y="2438400"/>
            <a:ext cx="2652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Fuses for 208V Qty 3 part# 516389</a:t>
            </a:r>
          </a:p>
        </p:txBody>
      </p:sp>
      <p:sp>
        <p:nvSpPr>
          <p:cNvPr id="13322" name="Text Box 13"/>
          <p:cNvSpPr txBox="1">
            <a:spLocks noChangeArrowheads="1"/>
          </p:cNvSpPr>
          <p:nvPr/>
        </p:nvSpPr>
        <p:spPr bwMode="auto">
          <a:xfrm>
            <a:off x="5638800" y="2819400"/>
            <a:ext cx="265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just" eaLnBrk="1" hangingPunct="1"/>
            <a:r>
              <a:rPr lang="en-US" altLang="en-US" sz="1200"/>
              <a:t>Fuses for 230V Qty 1 part# 516389</a:t>
            </a:r>
          </a:p>
          <a:p>
            <a:pPr algn="just" eaLnBrk="1" hangingPunct="1"/>
            <a:r>
              <a:rPr lang="en-US" altLang="en-US" sz="1200"/>
              <a:t>Qty 2 part# 516394</a:t>
            </a:r>
          </a:p>
        </p:txBody>
      </p:sp>
      <p:sp>
        <p:nvSpPr>
          <p:cNvPr id="13323" name="Text Box 14"/>
          <p:cNvSpPr txBox="1">
            <a:spLocks noChangeArrowheads="1"/>
          </p:cNvSpPr>
          <p:nvPr/>
        </p:nvSpPr>
        <p:spPr bwMode="auto">
          <a:xfrm>
            <a:off x="5638800" y="3810000"/>
            <a:ext cx="3049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just" eaLnBrk="1" hangingPunct="1"/>
            <a:r>
              <a:rPr lang="en-US" altLang="en-US" sz="1200"/>
              <a:t>Fuses for 415V/460V Qty 1 part# 516389</a:t>
            </a:r>
          </a:p>
          <a:p>
            <a:pPr algn="just" eaLnBrk="1" hangingPunct="1"/>
            <a:r>
              <a:rPr lang="en-US" altLang="en-US" sz="1200"/>
              <a:t>Qty 2 part# 516394</a:t>
            </a:r>
          </a:p>
        </p:txBody>
      </p:sp>
      <p:sp>
        <p:nvSpPr>
          <p:cNvPr id="13324" name="Text Box 15"/>
          <p:cNvSpPr txBox="1">
            <a:spLocks noChangeArrowheads="1"/>
          </p:cNvSpPr>
          <p:nvPr/>
        </p:nvSpPr>
        <p:spPr bwMode="auto">
          <a:xfrm>
            <a:off x="5638800" y="3429000"/>
            <a:ext cx="2652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Fuses for 380V Qty 3 part# 516389</a:t>
            </a:r>
          </a:p>
        </p:txBody>
      </p:sp>
      <p:sp>
        <p:nvSpPr>
          <p:cNvPr id="13325" name="Text Box 16"/>
          <p:cNvSpPr txBox="1">
            <a:spLocks noChangeArrowheads="1"/>
          </p:cNvSpPr>
          <p:nvPr/>
        </p:nvSpPr>
        <p:spPr bwMode="auto">
          <a:xfrm>
            <a:off x="5638800" y="4419600"/>
            <a:ext cx="265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just" eaLnBrk="1" hangingPunct="1"/>
            <a:r>
              <a:rPr lang="en-US" altLang="en-US" sz="1200"/>
              <a:t>Fuses for 575V Qty 1 part# 516389</a:t>
            </a:r>
          </a:p>
          <a:p>
            <a:pPr algn="just" eaLnBrk="1" hangingPunct="1"/>
            <a:r>
              <a:rPr lang="en-US" altLang="en-US" sz="1200"/>
              <a:t>Qty 2 part# 516388</a:t>
            </a:r>
          </a:p>
        </p:txBody>
      </p:sp>
      <p:sp>
        <p:nvSpPr>
          <p:cNvPr id="13326" name="Rectangle 17"/>
          <p:cNvSpPr>
            <a:spLocks noChangeArrowheads="1"/>
          </p:cNvSpPr>
          <p:nvPr/>
        </p:nvSpPr>
        <p:spPr bwMode="auto">
          <a:xfrm>
            <a:off x="5638800" y="1981200"/>
            <a:ext cx="3048000" cy="2971800"/>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13327" name="Text Box 18"/>
          <p:cNvSpPr txBox="1">
            <a:spLocks noChangeArrowheads="1"/>
          </p:cNvSpPr>
          <p:nvPr/>
        </p:nvSpPr>
        <p:spPr bwMode="auto">
          <a:xfrm>
            <a:off x="5715000" y="2057400"/>
            <a:ext cx="22875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Incoming voltage to machine</a:t>
            </a:r>
          </a:p>
        </p:txBody>
      </p:sp>
      <p:pic>
        <p:nvPicPr>
          <p:cNvPr id="13328" name="Picture 16" descr="MiTek3.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Text Box 4">
            <a:hlinkClick r:id="rId6"/>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FC7FABF7-87C6-4345-81BB-7CDFA966B75B}" type="datetime1">
              <a:rPr lang="en-US" altLang="en-US" sz="1400" b="0" smtClean="0"/>
              <a:pPr eaLnBrk="1" hangingPunct="1"/>
              <a:t>2/15/2017</a:t>
            </a:fld>
            <a:endParaRPr lang="en-US" altLang="en-US" sz="1400" b="0" smtClean="0"/>
          </a:p>
        </p:txBody>
      </p:sp>
      <p:sp>
        <p:nvSpPr>
          <p:cNvPr id="14339" name="Text Box 4"/>
          <p:cNvSpPr txBox="1">
            <a:spLocks noChangeArrowheads="1"/>
          </p:cNvSpPr>
          <p:nvPr/>
        </p:nvSpPr>
        <p:spPr bwMode="auto">
          <a:xfrm>
            <a:off x="4267200" y="609600"/>
            <a:ext cx="302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a:t>Electrical PB Panel </a:t>
            </a:r>
          </a:p>
        </p:txBody>
      </p:sp>
      <p:sp>
        <p:nvSpPr>
          <p:cNvPr id="14340" name="AutoShape 5">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Main Menu</a:t>
            </a:r>
            <a:r>
              <a:rPr lang="en-US" altLang="en-US" sz="1800" b="0"/>
              <a:t> </a:t>
            </a:r>
          </a:p>
        </p:txBody>
      </p:sp>
      <p:sp>
        <p:nvSpPr>
          <p:cNvPr id="14341"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14342" name="Text Box 8">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sp>
        <p:nvSpPr>
          <p:cNvPr id="14343" name="AutoShape 9">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pic>
        <p:nvPicPr>
          <p:cNvPr id="14344" name="Picture 10" descr="pb-panel-jack-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146300"/>
            <a:ext cx="27432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stop-button-jack-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752600"/>
            <a:ext cx="16478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3" descr="start-button-jack-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429000"/>
            <a:ext cx="16573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4" descr="raise-button-jack-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105400"/>
            <a:ext cx="1509713"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 Box 15"/>
          <p:cNvSpPr txBox="1">
            <a:spLocks noChangeArrowheads="1"/>
          </p:cNvSpPr>
          <p:nvPr/>
        </p:nvSpPr>
        <p:spPr bwMode="auto">
          <a:xfrm>
            <a:off x="4038600" y="2362200"/>
            <a:ext cx="17891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Operator part# 513638</a:t>
            </a:r>
          </a:p>
        </p:txBody>
      </p:sp>
      <p:sp>
        <p:nvSpPr>
          <p:cNvPr id="14349" name="Text Box 16"/>
          <p:cNvSpPr txBox="1">
            <a:spLocks noChangeArrowheads="1"/>
          </p:cNvSpPr>
          <p:nvPr/>
        </p:nvSpPr>
        <p:spPr bwMode="auto">
          <a:xfrm>
            <a:off x="4038600" y="2667000"/>
            <a:ext cx="1957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Name plate part# 513152</a:t>
            </a:r>
          </a:p>
        </p:txBody>
      </p:sp>
      <p:sp>
        <p:nvSpPr>
          <p:cNvPr id="14350" name="Text Box 17"/>
          <p:cNvSpPr txBox="1">
            <a:spLocks noChangeArrowheads="1"/>
          </p:cNvSpPr>
          <p:nvPr/>
        </p:nvSpPr>
        <p:spPr bwMode="auto">
          <a:xfrm>
            <a:off x="3962400" y="3733800"/>
            <a:ext cx="17891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Operator part# 513630</a:t>
            </a:r>
          </a:p>
        </p:txBody>
      </p:sp>
      <p:sp>
        <p:nvSpPr>
          <p:cNvPr id="14351" name="Text Box 18"/>
          <p:cNvSpPr txBox="1">
            <a:spLocks noChangeArrowheads="1"/>
          </p:cNvSpPr>
          <p:nvPr/>
        </p:nvSpPr>
        <p:spPr bwMode="auto">
          <a:xfrm>
            <a:off x="3967163" y="5257800"/>
            <a:ext cx="17891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Operator part# 477021</a:t>
            </a:r>
          </a:p>
        </p:txBody>
      </p:sp>
      <p:sp>
        <p:nvSpPr>
          <p:cNvPr id="14352" name="Text Box 19"/>
          <p:cNvSpPr txBox="1">
            <a:spLocks noChangeArrowheads="1"/>
          </p:cNvSpPr>
          <p:nvPr/>
        </p:nvSpPr>
        <p:spPr bwMode="auto">
          <a:xfrm>
            <a:off x="3962400" y="4038600"/>
            <a:ext cx="1957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Name plate part# 513153</a:t>
            </a:r>
          </a:p>
        </p:txBody>
      </p:sp>
      <p:sp>
        <p:nvSpPr>
          <p:cNvPr id="14353" name="Text Box 20"/>
          <p:cNvSpPr txBox="1">
            <a:spLocks noChangeArrowheads="1"/>
          </p:cNvSpPr>
          <p:nvPr/>
        </p:nvSpPr>
        <p:spPr bwMode="auto">
          <a:xfrm>
            <a:off x="3967163" y="5562600"/>
            <a:ext cx="19573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Name plate part# 477019</a:t>
            </a:r>
          </a:p>
        </p:txBody>
      </p:sp>
      <p:sp>
        <p:nvSpPr>
          <p:cNvPr id="14354" name="Oval 23"/>
          <p:cNvSpPr>
            <a:spLocks noChangeArrowheads="1"/>
          </p:cNvSpPr>
          <p:nvPr/>
        </p:nvSpPr>
        <p:spPr bwMode="auto">
          <a:xfrm>
            <a:off x="6629400" y="2362200"/>
            <a:ext cx="381000" cy="3810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14355" name="Line 24"/>
          <p:cNvSpPr>
            <a:spLocks noChangeShapeType="1"/>
          </p:cNvSpPr>
          <p:nvPr/>
        </p:nvSpPr>
        <p:spPr bwMode="auto">
          <a:xfrm flipH="1">
            <a:off x="4114800" y="2590800"/>
            <a:ext cx="25146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56" name="Rectangle 25"/>
          <p:cNvSpPr>
            <a:spLocks noChangeArrowheads="1"/>
          </p:cNvSpPr>
          <p:nvPr/>
        </p:nvSpPr>
        <p:spPr bwMode="auto">
          <a:xfrm>
            <a:off x="7086600" y="2362200"/>
            <a:ext cx="381000" cy="381000"/>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14357" name="Line 26"/>
          <p:cNvSpPr>
            <a:spLocks noChangeShapeType="1"/>
          </p:cNvSpPr>
          <p:nvPr/>
        </p:nvSpPr>
        <p:spPr bwMode="auto">
          <a:xfrm flipH="1">
            <a:off x="4038600" y="2743200"/>
            <a:ext cx="3048000" cy="9144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58" name="Oval 27"/>
          <p:cNvSpPr>
            <a:spLocks noChangeArrowheads="1"/>
          </p:cNvSpPr>
          <p:nvPr/>
        </p:nvSpPr>
        <p:spPr bwMode="auto">
          <a:xfrm>
            <a:off x="7543800" y="2362200"/>
            <a:ext cx="533400" cy="4572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14359" name="Line 29"/>
          <p:cNvSpPr>
            <a:spLocks noChangeShapeType="1"/>
          </p:cNvSpPr>
          <p:nvPr/>
        </p:nvSpPr>
        <p:spPr bwMode="auto">
          <a:xfrm>
            <a:off x="7772400" y="2819400"/>
            <a:ext cx="0" cy="22860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0" name="Line 30"/>
          <p:cNvSpPr>
            <a:spLocks noChangeShapeType="1"/>
          </p:cNvSpPr>
          <p:nvPr/>
        </p:nvSpPr>
        <p:spPr bwMode="auto">
          <a:xfrm flipH="1">
            <a:off x="3962400" y="5105400"/>
            <a:ext cx="38100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4361" name="Picture 25" descr="MiTek3.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2"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5E6A36C1-9751-4114-92E3-D7E820D82EDA}" type="datetime1">
              <a:rPr lang="en-US" altLang="en-US" sz="1400" b="0" smtClean="0"/>
              <a:pPr eaLnBrk="1" hangingPunct="1"/>
              <a:t>2/15/2017</a:t>
            </a:fld>
            <a:endParaRPr lang="en-US" altLang="en-US" sz="1400" b="0" smtClean="0"/>
          </a:p>
        </p:txBody>
      </p:sp>
      <p:sp>
        <p:nvSpPr>
          <p:cNvPr id="15363" name="Text Box 4"/>
          <p:cNvSpPr txBox="1">
            <a:spLocks noChangeArrowheads="1"/>
          </p:cNvSpPr>
          <p:nvPr/>
        </p:nvSpPr>
        <p:spPr bwMode="auto">
          <a:xfrm>
            <a:off x="4267200" y="609600"/>
            <a:ext cx="302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a:t>Electrical PB Panel </a:t>
            </a:r>
          </a:p>
        </p:txBody>
      </p:sp>
      <p:sp>
        <p:nvSpPr>
          <p:cNvPr id="15364" name="AutoShape 5">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Main Menu</a:t>
            </a:r>
            <a:r>
              <a:rPr lang="en-US" altLang="en-US" sz="1800" b="0"/>
              <a:t> </a:t>
            </a:r>
          </a:p>
        </p:txBody>
      </p:sp>
      <p:sp>
        <p:nvSpPr>
          <p:cNvPr id="15365" name="AutoShape 6">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15366" name="AutoShape 7">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15367" name="Text Box 9">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pic>
        <p:nvPicPr>
          <p:cNvPr id="15368" name="Picture 10" descr="pb-panel-jack-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146300"/>
            <a:ext cx="27432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1" descr="estop-button-jack-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828800"/>
            <a:ext cx="1957388"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2" descr="sel-switch-jack-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886200"/>
            <a:ext cx="14763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3" descr="joy-stick-jack-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5257800"/>
            <a:ext cx="9080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Text Box 14"/>
          <p:cNvSpPr txBox="1">
            <a:spLocks noChangeArrowheads="1"/>
          </p:cNvSpPr>
          <p:nvPr/>
        </p:nvSpPr>
        <p:spPr bwMode="auto">
          <a:xfrm>
            <a:off x="4343400" y="2819400"/>
            <a:ext cx="17891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Operator part# 513516</a:t>
            </a:r>
          </a:p>
        </p:txBody>
      </p:sp>
      <p:sp>
        <p:nvSpPr>
          <p:cNvPr id="15373" name="Text Box 15"/>
          <p:cNvSpPr txBox="1">
            <a:spLocks noChangeArrowheads="1"/>
          </p:cNvSpPr>
          <p:nvPr/>
        </p:nvSpPr>
        <p:spPr bwMode="auto">
          <a:xfrm>
            <a:off x="4267200" y="3048000"/>
            <a:ext cx="1957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Name plate part# 513191</a:t>
            </a:r>
          </a:p>
        </p:txBody>
      </p:sp>
      <p:sp>
        <p:nvSpPr>
          <p:cNvPr id="15374" name="Text Box 16"/>
          <p:cNvSpPr txBox="1">
            <a:spLocks noChangeArrowheads="1"/>
          </p:cNvSpPr>
          <p:nvPr/>
        </p:nvSpPr>
        <p:spPr bwMode="auto">
          <a:xfrm>
            <a:off x="4116388" y="4114800"/>
            <a:ext cx="17891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Operator part# 513111</a:t>
            </a:r>
          </a:p>
        </p:txBody>
      </p:sp>
      <p:sp>
        <p:nvSpPr>
          <p:cNvPr id="15375" name="Text Box 17"/>
          <p:cNvSpPr txBox="1">
            <a:spLocks noChangeArrowheads="1"/>
          </p:cNvSpPr>
          <p:nvPr/>
        </p:nvSpPr>
        <p:spPr bwMode="auto">
          <a:xfrm>
            <a:off x="3811588" y="6019800"/>
            <a:ext cx="17891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Operator part# 513966</a:t>
            </a:r>
          </a:p>
        </p:txBody>
      </p:sp>
      <p:sp>
        <p:nvSpPr>
          <p:cNvPr id="15376" name="Text Box 18"/>
          <p:cNvSpPr txBox="1">
            <a:spLocks noChangeArrowheads="1"/>
          </p:cNvSpPr>
          <p:nvPr/>
        </p:nvSpPr>
        <p:spPr bwMode="auto">
          <a:xfrm>
            <a:off x="4116388" y="4419600"/>
            <a:ext cx="19573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Name plate part# 513967</a:t>
            </a:r>
          </a:p>
        </p:txBody>
      </p:sp>
      <p:sp>
        <p:nvSpPr>
          <p:cNvPr id="15377" name="Text Box 20"/>
          <p:cNvSpPr txBox="1">
            <a:spLocks noChangeArrowheads="1"/>
          </p:cNvSpPr>
          <p:nvPr/>
        </p:nvSpPr>
        <p:spPr bwMode="auto">
          <a:xfrm>
            <a:off x="3810000" y="6248400"/>
            <a:ext cx="2620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Contact block Qty 2 part# 513182 </a:t>
            </a:r>
          </a:p>
        </p:txBody>
      </p:sp>
      <p:sp>
        <p:nvSpPr>
          <p:cNvPr id="15378" name="Text Box 21"/>
          <p:cNvSpPr txBox="1">
            <a:spLocks noChangeArrowheads="1"/>
          </p:cNvSpPr>
          <p:nvPr/>
        </p:nvSpPr>
        <p:spPr bwMode="auto">
          <a:xfrm>
            <a:off x="4191000" y="3276600"/>
            <a:ext cx="21542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Contact block part# 513181</a:t>
            </a:r>
          </a:p>
        </p:txBody>
      </p:sp>
      <p:sp>
        <p:nvSpPr>
          <p:cNvPr id="15379" name="Oval 22"/>
          <p:cNvSpPr>
            <a:spLocks noChangeArrowheads="1"/>
          </p:cNvSpPr>
          <p:nvPr/>
        </p:nvSpPr>
        <p:spPr bwMode="auto">
          <a:xfrm>
            <a:off x="8001000" y="2286000"/>
            <a:ext cx="762000" cy="6096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15380" name="Rectangle 23"/>
          <p:cNvSpPr>
            <a:spLocks noChangeArrowheads="1"/>
          </p:cNvSpPr>
          <p:nvPr/>
        </p:nvSpPr>
        <p:spPr bwMode="auto">
          <a:xfrm>
            <a:off x="8153400" y="3048000"/>
            <a:ext cx="457200" cy="457200"/>
          </a:xfrm>
          <a:prstGeom prst="rect">
            <a:avLst/>
          </a:prstGeom>
          <a:noFill/>
          <a:ln w="25400" algn="ctr">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15381" name="Oval 24"/>
          <p:cNvSpPr>
            <a:spLocks noChangeArrowheads="1"/>
          </p:cNvSpPr>
          <p:nvPr/>
        </p:nvSpPr>
        <p:spPr bwMode="auto">
          <a:xfrm rot="-2146842">
            <a:off x="7138988" y="2749550"/>
            <a:ext cx="533400" cy="7620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15382" name="Line 25"/>
          <p:cNvSpPr>
            <a:spLocks noChangeShapeType="1"/>
          </p:cNvSpPr>
          <p:nvPr/>
        </p:nvSpPr>
        <p:spPr bwMode="auto">
          <a:xfrm flipH="1">
            <a:off x="4419600" y="2590800"/>
            <a:ext cx="35814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3" name="Line 26"/>
          <p:cNvSpPr>
            <a:spLocks noChangeShapeType="1"/>
          </p:cNvSpPr>
          <p:nvPr/>
        </p:nvSpPr>
        <p:spPr bwMode="auto">
          <a:xfrm flipH="1">
            <a:off x="4038600" y="3505200"/>
            <a:ext cx="4114800" cy="609600"/>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4" name="Line 29"/>
          <p:cNvSpPr>
            <a:spLocks noChangeShapeType="1"/>
          </p:cNvSpPr>
          <p:nvPr/>
        </p:nvSpPr>
        <p:spPr bwMode="auto">
          <a:xfrm>
            <a:off x="7620000" y="3429000"/>
            <a:ext cx="0" cy="20574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5" name="Line 30"/>
          <p:cNvSpPr>
            <a:spLocks noChangeShapeType="1"/>
          </p:cNvSpPr>
          <p:nvPr/>
        </p:nvSpPr>
        <p:spPr bwMode="auto">
          <a:xfrm flipH="1">
            <a:off x="3657600" y="5486400"/>
            <a:ext cx="39624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6" name="AutoShape 31">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pic>
        <p:nvPicPr>
          <p:cNvPr id="15387" name="Picture 27" descr="MiTek3.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8"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1C6AE88E-405F-4F52-A7A2-9D3F6D25CA65}" type="datetime1">
              <a:rPr lang="en-US" altLang="en-US" sz="1400" b="0" smtClean="0"/>
              <a:pPr eaLnBrk="1" hangingPunct="1"/>
              <a:t>2/15/2017</a:t>
            </a:fld>
            <a:endParaRPr lang="en-US" altLang="en-US" sz="1400" b="0" smtClean="0"/>
          </a:p>
        </p:txBody>
      </p:sp>
      <p:sp>
        <p:nvSpPr>
          <p:cNvPr id="16387" name="Text Box 4"/>
          <p:cNvSpPr txBox="1">
            <a:spLocks noChangeArrowheads="1"/>
          </p:cNvSpPr>
          <p:nvPr/>
        </p:nvSpPr>
        <p:spPr bwMode="auto">
          <a:xfrm>
            <a:off x="4267200" y="609600"/>
            <a:ext cx="302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a:t>Electrical PB Panel </a:t>
            </a:r>
          </a:p>
        </p:txBody>
      </p:sp>
      <p:sp>
        <p:nvSpPr>
          <p:cNvPr id="16388" name="AutoShape 5">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Main Menu</a:t>
            </a:r>
            <a:r>
              <a:rPr lang="en-US" altLang="en-US" sz="1800" b="0"/>
              <a:t> </a:t>
            </a:r>
          </a:p>
        </p:txBody>
      </p:sp>
      <p:sp>
        <p:nvSpPr>
          <p:cNvPr id="16389" name="AutoShape 6">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16390" name="Text Box 8">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pic>
        <p:nvPicPr>
          <p:cNvPr id="16391" name="Picture 9" descr="pb-panel-jack-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146300"/>
            <a:ext cx="27432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0" descr="plate-left-jack-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4353">
            <a:off x="3048000" y="4800600"/>
            <a:ext cx="1871663"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1" descr="plate-right-jack-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724400"/>
            <a:ext cx="17526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12"/>
          <p:cNvSpPr txBox="1">
            <a:spLocks noChangeArrowheads="1"/>
          </p:cNvSpPr>
          <p:nvPr/>
        </p:nvSpPr>
        <p:spPr bwMode="auto">
          <a:xfrm>
            <a:off x="3452813" y="4267200"/>
            <a:ext cx="4102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Name plate comes together right and left part# 513605</a:t>
            </a:r>
          </a:p>
        </p:txBody>
      </p:sp>
      <p:sp>
        <p:nvSpPr>
          <p:cNvPr id="16395" name="Rectangle 13"/>
          <p:cNvSpPr>
            <a:spLocks noChangeArrowheads="1"/>
          </p:cNvSpPr>
          <p:nvPr/>
        </p:nvSpPr>
        <p:spPr bwMode="auto">
          <a:xfrm>
            <a:off x="2743200" y="4191000"/>
            <a:ext cx="5562600" cy="1828800"/>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16396" name="AutoShape 14">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16397" name="AutoShape 15">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pic>
        <p:nvPicPr>
          <p:cNvPr id="16398" name="Picture 14"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EA83C6DF-16EF-4212-AE55-0CF243A15A5C}" type="datetime1">
              <a:rPr lang="en-US" altLang="en-US" sz="1400" b="0" smtClean="0"/>
              <a:pPr eaLnBrk="1" hangingPunct="1"/>
              <a:t>2/15/2017</a:t>
            </a:fld>
            <a:endParaRPr lang="en-US" altLang="en-US" sz="1400" b="0" smtClean="0"/>
          </a:p>
        </p:txBody>
      </p:sp>
      <p:sp>
        <p:nvSpPr>
          <p:cNvPr id="17411" name="Text Box 4"/>
          <p:cNvSpPr txBox="1">
            <a:spLocks noChangeArrowheads="1"/>
          </p:cNvSpPr>
          <p:nvPr/>
        </p:nvSpPr>
        <p:spPr bwMode="auto">
          <a:xfrm>
            <a:off x="4267200" y="609600"/>
            <a:ext cx="302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a:t>Electrical PB Panel </a:t>
            </a:r>
          </a:p>
        </p:txBody>
      </p:sp>
      <p:sp>
        <p:nvSpPr>
          <p:cNvPr id="17412" name="AutoShape 5">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Main Menu</a:t>
            </a:r>
            <a:r>
              <a:rPr lang="en-US" altLang="en-US" sz="1800" b="0"/>
              <a:t> </a:t>
            </a:r>
          </a:p>
        </p:txBody>
      </p:sp>
      <p:sp>
        <p:nvSpPr>
          <p:cNvPr id="17413" name="AutoShape 6">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17414" name="AutoShape 7">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17415" name="Text Box 9">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pic>
        <p:nvPicPr>
          <p:cNvPr id="17416" name="Picture 11" descr="pilot-light-jack-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981200"/>
            <a:ext cx="342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 Box 12"/>
          <p:cNvSpPr txBox="1">
            <a:spLocks noChangeArrowheads="1"/>
          </p:cNvSpPr>
          <p:nvPr/>
        </p:nvSpPr>
        <p:spPr bwMode="auto">
          <a:xfrm>
            <a:off x="3124200" y="2209800"/>
            <a:ext cx="1844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Pilot light part# 513597</a:t>
            </a:r>
          </a:p>
        </p:txBody>
      </p:sp>
      <p:sp>
        <p:nvSpPr>
          <p:cNvPr id="17418" name="Text Box 13"/>
          <p:cNvSpPr txBox="1">
            <a:spLocks noChangeArrowheads="1"/>
          </p:cNvSpPr>
          <p:nvPr/>
        </p:nvSpPr>
        <p:spPr bwMode="auto">
          <a:xfrm>
            <a:off x="2136775" y="2547938"/>
            <a:ext cx="3254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Name plate auto rise enabled part# 513970</a:t>
            </a:r>
          </a:p>
        </p:txBody>
      </p:sp>
      <p:sp>
        <p:nvSpPr>
          <p:cNvPr id="17419" name="Text Box 14"/>
          <p:cNvSpPr txBox="1">
            <a:spLocks noChangeArrowheads="1"/>
          </p:cNvSpPr>
          <p:nvPr/>
        </p:nvSpPr>
        <p:spPr bwMode="auto">
          <a:xfrm>
            <a:off x="2133600" y="2819400"/>
            <a:ext cx="2905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Name plate replace filter part# 513969</a:t>
            </a:r>
          </a:p>
        </p:txBody>
      </p:sp>
      <p:pic>
        <p:nvPicPr>
          <p:cNvPr id="17420" name="Picture 15" descr="switch-opto-touch-jack-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191000"/>
            <a:ext cx="20193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Text Box 16"/>
          <p:cNvSpPr txBox="1">
            <a:spLocks noChangeArrowheads="1"/>
          </p:cNvSpPr>
          <p:nvPr/>
        </p:nvSpPr>
        <p:spPr bwMode="auto">
          <a:xfrm>
            <a:off x="4419600" y="4572000"/>
            <a:ext cx="24717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Switch opto touch part# 528109</a:t>
            </a:r>
          </a:p>
        </p:txBody>
      </p:sp>
      <p:sp>
        <p:nvSpPr>
          <p:cNvPr id="17422" name="Text Box 17"/>
          <p:cNvSpPr txBox="1">
            <a:spLocks noChangeArrowheads="1"/>
          </p:cNvSpPr>
          <p:nvPr/>
        </p:nvSpPr>
        <p:spPr bwMode="auto">
          <a:xfrm>
            <a:off x="4419600" y="4953000"/>
            <a:ext cx="15605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Cable part# 528110</a:t>
            </a:r>
          </a:p>
        </p:txBody>
      </p:sp>
      <p:pic>
        <p:nvPicPr>
          <p:cNvPr id="17423" name="Picture 15"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 Box 4">
            <a:hlinkClick r:id="rId7"/>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B46B220B-88FD-426F-8291-53CC5B8D5424}" type="datetime1">
              <a:rPr lang="en-US" altLang="en-US" sz="1400" b="0" smtClean="0"/>
              <a:pPr eaLnBrk="1" hangingPunct="1"/>
              <a:t>2/15/2017</a:t>
            </a:fld>
            <a:endParaRPr lang="en-US" altLang="en-US" sz="1400" b="0" smtClean="0"/>
          </a:p>
        </p:txBody>
      </p:sp>
      <p:pic>
        <p:nvPicPr>
          <p:cNvPr id="18435" name="Picture 4" descr="motor-jack-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828800"/>
            <a:ext cx="27051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descr="limit-switch-jack-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191000"/>
            <a:ext cx="3429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6"/>
          <p:cNvSpPr txBox="1">
            <a:spLocks noChangeArrowheads="1"/>
          </p:cNvSpPr>
          <p:nvPr/>
        </p:nvSpPr>
        <p:spPr bwMode="auto">
          <a:xfrm>
            <a:off x="4800600" y="4419600"/>
            <a:ext cx="202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Limit switch part# 515043</a:t>
            </a:r>
          </a:p>
        </p:txBody>
      </p:sp>
      <p:sp>
        <p:nvSpPr>
          <p:cNvPr id="18438" name="Text Box 7"/>
          <p:cNvSpPr txBox="1">
            <a:spLocks noChangeArrowheads="1"/>
          </p:cNvSpPr>
          <p:nvPr/>
        </p:nvSpPr>
        <p:spPr bwMode="auto">
          <a:xfrm>
            <a:off x="5105400" y="2286000"/>
            <a:ext cx="15700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Motor part# 471004</a:t>
            </a:r>
          </a:p>
        </p:txBody>
      </p:sp>
      <p:sp>
        <p:nvSpPr>
          <p:cNvPr id="18439" name="Text Box 8"/>
          <p:cNvSpPr txBox="1">
            <a:spLocks noChangeArrowheads="1"/>
          </p:cNvSpPr>
          <p:nvPr/>
        </p:nvSpPr>
        <p:spPr bwMode="auto">
          <a:xfrm>
            <a:off x="5105400" y="2590800"/>
            <a:ext cx="3460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Does not come with gauge or tube and fitting</a:t>
            </a:r>
          </a:p>
        </p:txBody>
      </p:sp>
      <p:sp>
        <p:nvSpPr>
          <p:cNvPr id="18440" name="Text Box 9"/>
          <p:cNvSpPr txBox="1">
            <a:spLocks noChangeArrowheads="1"/>
          </p:cNvSpPr>
          <p:nvPr/>
        </p:nvSpPr>
        <p:spPr bwMode="auto">
          <a:xfrm>
            <a:off x="4038600" y="685800"/>
            <a:ext cx="3532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a:t>Motor and Limit Switch</a:t>
            </a:r>
          </a:p>
        </p:txBody>
      </p:sp>
      <p:sp>
        <p:nvSpPr>
          <p:cNvPr id="18441" name="AutoShape 10">
            <a:hlinkClick r:id="rId4"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Main Menu</a:t>
            </a:r>
            <a:r>
              <a:rPr lang="en-US" altLang="en-US" sz="1800" b="0"/>
              <a:t> </a:t>
            </a:r>
          </a:p>
        </p:txBody>
      </p:sp>
      <p:sp>
        <p:nvSpPr>
          <p:cNvPr id="18442" name="AutoShape 11">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18443" name="Text Box 13">
            <a:hlinkClick r:id="rId5"/>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pic>
        <p:nvPicPr>
          <p:cNvPr id="18444" name="Picture 12"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Text Box 4">
            <a:hlinkClick r:id="rId7"/>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E924CB14-3D46-4E17-B019-7AF87B5EE8C9}" type="datetime1">
              <a:rPr lang="en-US" altLang="en-US" sz="1400" b="0" smtClean="0"/>
              <a:pPr eaLnBrk="1" hangingPunct="1"/>
              <a:t>2/15/2017</a:t>
            </a:fld>
            <a:endParaRPr lang="en-US" altLang="en-US" sz="1400" b="0" smtClean="0"/>
          </a:p>
        </p:txBody>
      </p:sp>
      <p:pic>
        <p:nvPicPr>
          <p:cNvPr id="19459" name="Picture 4" descr="trolley-wheel-jack-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809750"/>
            <a:ext cx="32766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5"/>
          <p:cNvSpPr txBox="1">
            <a:spLocks noChangeArrowheads="1"/>
          </p:cNvSpPr>
          <p:nvPr/>
        </p:nvSpPr>
        <p:spPr bwMode="auto">
          <a:xfrm>
            <a:off x="5751513" y="2133600"/>
            <a:ext cx="33924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Trolley wheel Qty 4 per machine part# 30035</a:t>
            </a:r>
          </a:p>
        </p:txBody>
      </p:sp>
      <p:sp>
        <p:nvSpPr>
          <p:cNvPr id="19461" name="Line 6"/>
          <p:cNvSpPr>
            <a:spLocks noChangeShapeType="1"/>
          </p:cNvSpPr>
          <p:nvPr/>
        </p:nvSpPr>
        <p:spPr bwMode="auto">
          <a:xfrm flipH="1">
            <a:off x="5334000" y="2286000"/>
            <a:ext cx="533400" cy="304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2" name="Text Box 7"/>
          <p:cNvSpPr txBox="1">
            <a:spLocks noChangeArrowheads="1"/>
          </p:cNvSpPr>
          <p:nvPr/>
        </p:nvSpPr>
        <p:spPr bwMode="auto">
          <a:xfrm>
            <a:off x="2438400" y="4876800"/>
            <a:ext cx="31194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Bearing Qty 5 per machine part# 419112 </a:t>
            </a:r>
          </a:p>
        </p:txBody>
      </p:sp>
      <p:sp>
        <p:nvSpPr>
          <p:cNvPr id="19463" name="Line 8"/>
          <p:cNvSpPr>
            <a:spLocks noChangeShapeType="1"/>
          </p:cNvSpPr>
          <p:nvPr/>
        </p:nvSpPr>
        <p:spPr bwMode="auto">
          <a:xfrm flipV="1">
            <a:off x="2971800" y="4038600"/>
            <a:ext cx="838200" cy="9144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4" name="Text Box 9"/>
          <p:cNvSpPr txBox="1">
            <a:spLocks noChangeArrowheads="1"/>
          </p:cNvSpPr>
          <p:nvPr/>
        </p:nvSpPr>
        <p:spPr bwMode="auto">
          <a:xfrm>
            <a:off x="5175250" y="4724400"/>
            <a:ext cx="3968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Trolley motoring axle Qty per machine 2 part# 30034</a:t>
            </a:r>
          </a:p>
        </p:txBody>
      </p:sp>
      <p:sp>
        <p:nvSpPr>
          <p:cNvPr id="19465" name="Line 10"/>
          <p:cNvSpPr>
            <a:spLocks noChangeShapeType="1"/>
          </p:cNvSpPr>
          <p:nvPr/>
        </p:nvSpPr>
        <p:spPr bwMode="auto">
          <a:xfrm flipH="1" flipV="1">
            <a:off x="2819400" y="2971800"/>
            <a:ext cx="2438400" cy="1828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9466" name="Picture 11" descr="snap-ring-jack-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334000"/>
            <a:ext cx="11572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 Box 12"/>
          <p:cNvSpPr txBox="1">
            <a:spLocks noChangeArrowheads="1"/>
          </p:cNvSpPr>
          <p:nvPr/>
        </p:nvSpPr>
        <p:spPr bwMode="auto">
          <a:xfrm>
            <a:off x="3733800" y="5867400"/>
            <a:ext cx="3214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Snap ring Qty 8 per machine part# 379011</a:t>
            </a:r>
          </a:p>
        </p:txBody>
      </p:sp>
      <p:sp>
        <p:nvSpPr>
          <p:cNvPr id="19468" name="Line 13"/>
          <p:cNvSpPr>
            <a:spLocks noChangeShapeType="1"/>
          </p:cNvSpPr>
          <p:nvPr/>
        </p:nvSpPr>
        <p:spPr bwMode="auto">
          <a:xfrm flipH="1">
            <a:off x="2743200" y="6019800"/>
            <a:ext cx="11430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9" name="Text Box 14"/>
          <p:cNvSpPr txBox="1">
            <a:spLocks noChangeArrowheads="1"/>
          </p:cNvSpPr>
          <p:nvPr/>
        </p:nvSpPr>
        <p:spPr bwMode="auto">
          <a:xfrm>
            <a:off x="4267200" y="609600"/>
            <a:ext cx="267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a:t>Mechanical Parts</a:t>
            </a:r>
          </a:p>
        </p:txBody>
      </p:sp>
      <p:sp>
        <p:nvSpPr>
          <p:cNvPr id="19470" name="AutoShape 15">
            <a:hlinkClick r:id="rId4"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Main Menu</a:t>
            </a:r>
            <a:r>
              <a:rPr lang="en-US" altLang="en-US" sz="1800" b="0"/>
              <a:t> </a:t>
            </a:r>
          </a:p>
        </p:txBody>
      </p:sp>
      <p:sp>
        <p:nvSpPr>
          <p:cNvPr id="19471" name="AutoShape 1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19472" name="Text Box 18">
            <a:hlinkClick r:id="rId5"/>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sp>
        <p:nvSpPr>
          <p:cNvPr id="19473" name="AutoShape 19">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pic>
        <p:nvPicPr>
          <p:cNvPr id="19474" name="Picture 18"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5" name="Text Box 4">
            <a:hlinkClick r:id="rId7"/>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02998099-5EF6-43F2-A84D-D5F2411EAB96}" type="datetime1">
              <a:rPr lang="en-US" altLang="en-US" sz="1400" b="0" smtClean="0"/>
              <a:pPr eaLnBrk="1" hangingPunct="1"/>
              <a:t>2/15/2017</a:t>
            </a:fld>
            <a:endParaRPr lang="en-US" altLang="en-US" sz="1400" b="0" smtClean="0"/>
          </a:p>
        </p:txBody>
      </p:sp>
      <p:sp>
        <p:nvSpPr>
          <p:cNvPr id="20483" name="Text Box 4"/>
          <p:cNvSpPr txBox="1">
            <a:spLocks noChangeArrowheads="1"/>
          </p:cNvSpPr>
          <p:nvPr/>
        </p:nvSpPr>
        <p:spPr bwMode="auto">
          <a:xfrm>
            <a:off x="4267200" y="609600"/>
            <a:ext cx="267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a:t>Mechanical Parts</a:t>
            </a:r>
          </a:p>
        </p:txBody>
      </p:sp>
      <p:sp>
        <p:nvSpPr>
          <p:cNvPr id="20484" name="AutoShape 5">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Main Menu</a:t>
            </a:r>
            <a:r>
              <a:rPr lang="en-US" altLang="en-US" sz="1800" b="0"/>
              <a:t> </a:t>
            </a:r>
          </a:p>
        </p:txBody>
      </p:sp>
      <p:sp>
        <p:nvSpPr>
          <p:cNvPr id="20485"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20486" name="AutoShape 7">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20487" name="AutoShape 8">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20488" name="Text Box 10">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pic>
        <p:nvPicPr>
          <p:cNvPr id="20489" name="Picture 11" descr="2-bolt-bearing-jack-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752600"/>
            <a:ext cx="34290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12"/>
          <p:cNvSpPr txBox="1">
            <a:spLocks noChangeArrowheads="1"/>
          </p:cNvSpPr>
          <p:nvPr/>
        </p:nvSpPr>
        <p:spPr bwMode="auto">
          <a:xfrm>
            <a:off x="5867400" y="2438400"/>
            <a:ext cx="3076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Bearing Qty 2 per machine part# 419134</a:t>
            </a:r>
          </a:p>
        </p:txBody>
      </p:sp>
      <p:pic>
        <p:nvPicPr>
          <p:cNvPr id="20491" name="Picture 11" descr="MiTek3.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 Box 4">
            <a:hlinkClick r:id="rId6"/>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79DE7B96-920B-4855-A7BC-F5131939D0C4}" type="datetime1">
              <a:rPr lang="en-US" altLang="en-US" sz="1400" b="0" smtClean="0"/>
              <a:pPr eaLnBrk="1" hangingPunct="1"/>
              <a:t>2/15/2017</a:t>
            </a:fld>
            <a:endParaRPr lang="en-US" altLang="en-US" sz="1400" b="0" smtClean="0"/>
          </a:p>
        </p:txBody>
      </p:sp>
      <p:sp>
        <p:nvSpPr>
          <p:cNvPr id="3075" name="Rectangle 2"/>
          <p:cNvSpPr>
            <a:spLocks noGrp="1" noChangeArrowheads="1"/>
          </p:cNvSpPr>
          <p:nvPr>
            <p:ph type="title"/>
          </p:nvPr>
        </p:nvSpPr>
        <p:spPr bwMode="auto">
          <a:xfrm>
            <a:off x="2133600" y="304800"/>
            <a:ext cx="7010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mtClean="0"/>
              <a:t>Navigating the </a:t>
            </a:r>
            <a:br>
              <a:rPr lang="en-US" altLang="en-US" smtClean="0"/>
            </a:br>
            <a:r>
              <a:rPr lang="en-US" altLang="en-US" smtClean="0"/>
              <a:t>Quick Reference Parts Guide</a:t>
            </a:r>
          </a:p>
        </p:txBody>
      </p:sp>
      <p:sp>
        <p:nvSpPr>
          <p:cNvPr id="3076" name="Rectangle 3"/>
          <p:cNvSpPr>
            <a:spLocks noGrp="1" noChangeArrowheads="1"/>
          </p:cNvSpPr>
          <p:nvPr>
            <p:ph type="body" idx="1"/>
          </p:nvPr>
        </p:nvSpPr>
        <p:spPr bwMode="auto">
          <a:xfrm>
            <a:off x="2133600" y="1828800"/>
            <a:ext cx="7010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800" smtClean="0"/>
              <a:t>The next screen is the Main Menu, which has buttons to reach each category that this parts guide uses. </a:t>
            </a:r>
          </a:p>
          <a:p>
            <a:pPr eaLnBrk="1" hangingPunct="1"/>
            <a:r>
              <a:rPr lang="en-US" altLang="en-US" sz="1800" smtClean="0"/>
              <a:t>Each category may be further divided into different sections, each with their own button on the category’s main screen.</a:t>
            </a:r>
          </a:p>
          <a:p>
            <a:pPr eaLnBrk="1" hangingPunct="1"/>
            <a:r>
              <a:rPr lang="en-US" altLang="en-US" sz="1800" smtClean="0"/>
              <a:t>From each screen, you can:</a:t>
            </a:r>
          </a:p>
          <a:p>
            <a:pPr lvl="1" eaLnBrk="1" hangingPunct="1"/>
            <a:r>
              <a:rPr lang="en-US" altLang="en-US" sz="1600" smtClean="0"/>
              <a:t>Return to the Main Menu</a:t>
            </a:r>
          </a:p>
          <a:p>
            <a:pPr lvl="1" eaLnBrk="1" hangingPunct="1"/>
            <a:r>
              <a:rPr lang="en-US" altLang="en-US" sz="1600" smtClean="0"/>
              <a:t>Return to the category’s main page</a:t>
            </a:r>
          </a:p>
          <a:p>
            <a:pPr lvl="1" eaLnBrk="1" hangingPunct="1"/>
            <a:r>
              <a:rPr lang="en-US" altLang="en-US" sz="1600" smtClean="0"/>
              <a:t>Go forward or backward one screen at a time within the category</a:t>
            </a:r>
          </a:p>
          <a:p>
            <a:pPr lvl="1" eaLnBrk="1" hangingPunct="1"/>
            <a:r>
              <a:rPr lang="en-US" altLang="en-US" sz="1600" smtClean="0"/>
              <a:t>Click a link to order the part on-line or via e-mail</a:t>
            </a:r>
          </a:p>
          <a:p>
            <a:pPr eaLnBrk="1" hangingPunct="1"/>
            <a:r>
              <a:rPr lang="en-US" altLang="en-US" sz="1800" smtClean="0"/>
              <a:t>In addition to using the buttons provided, you can manually scroll through the screens by clicking your left mouse button.</a:t>
            </a:r>
          </a:p>
          <a:p>
            <a:pPr eaLnBrk="1" hangingPunct="1"/>
            <a:endParaRPr lang="en-US" altLang="en-US" sz="1800" smtClean="0"/>
          </a:p>
        </p:txBody>
      </p:sp>
      <p:sp>
        <p:nvSpPr>
          <p:cNvPr id="3077" name="AutoShape 4">
            <a:hlinkClick r:id="rId3" action="ppaction://hlinksldjump" highlightClick="1"/>
          </p:cNvPr>
          <p:cNvSpPr>
            <a:spLocks noChangeArrowheads="1"/>
          </p:cNvSpPr>
          <p:nvPr/>
        </p:nvSpPr>
        <p:spPr bwMode="auto">
          <a:xfrm>
            <a:off x="152400" y="1752600"/>
            <a:ext cx="18288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2000"/>
              <a:t>Main Menu</a:t>
            </a:r>
          </a:p>
        </p:txBody>
      </p:sp>
      <p:sp>
        <p:nvSpPr>
          <p:cNvPr id="3078" name="AutoShape 5">
            <a:hlinkClick r:id="" action="ppaction://hlinkshowjump?jump=endshow" highlightClick="1"/>
          </p:cNvPr>
          <p:cNvSpPr>
            <a:spLocks noChangeArrowheads="1"/>
          </p:cNvSpPr>
          <p:nvPr/>
        </p:nvSpPr>
        <p:spPr bwMode="auto">
          <a:xfrm>
            <a:off x="533400" y="25146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3079" name="Rectangle 6"/>
          <p:cNvSpPr>
            <a:spLocks noChangeArrowheads="1"/>
          </p:cNvSpPr>
          <p:nvPr/>
        </p:nvSpPr>
        <p:spPr bwMode="auto">
          <a:xfrm>
            <a:off x="2438400" y="5181600"/>
            <a:ext cx="6172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altLang="en-US" sz="1800" b="0">
                <a:solidFill>
                  <a:srgbClr val="424243"/>
                </a:solidFill>
              </a:rPr>
              <a:t>To access a different program or file while leaving the Quick Reference Parts Guide open, hold the Alt button while pressing the Tab button on your keyboard.</a:t>
            </a:r>
          </a:p>
          <a:p>
            <a:pPr algn="l" eaLnBrk="1" hangingPunct="1"/>
            <a:endParaRPr lang="en-US" altLang="en-US" sz="1800" b="0">
              <a:solidFill>
                <a:srgbClr val="424243"/>
              </a:solidFill>
            </a:endParaRPr>
          </a:p>
          <a:p>
            <a:pPr algn="l" eaLnBrk="1" hangingPunct="1"/>
            <a:endParaRPr lang="en-US" altLang="en-US" sz="1800">
              <a:solidFill>
                <a:srgbClr val="424243"/>
              </a:solidFill>
            </a:endParaRPr>
          </a:p>
        </p:txBody>
      </p:sp>
      <p:sp>
        <p:nvSpPr>
          <p:cNvPr id="3080" name="AutoShape 7">
            <a:hlinkClick r:id="" action="ppaction://hlinkshowjump?jump=nextslide" highlightClick="1"/>
          </p:cNvPr>
          <p:cNvSpPr>
            <a:spLocks noChangeArrowheads="1"/>
          </p:cNvSpPr>
          <p:nvPr/>
        </p:nvSpPr>
        <p:spPr bwMode="auto">
          <a:xfrm>
            <a:off x="152400" y="3276600"/>
            <a:ext cx="1752600" cy="15763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How to get</a:t>
            </a:r>
          </a:p>
          <a:p>
            <a:pPr eaLnBrk="1" hangingPunct="1"/>
            <a:r>
              <a:rPr lang="en-US" altLang="en-US" sz="1800"/>
              <a:t>To the </a:t>
            </a:r>
          </a:p>
          <a:p>
            <a:pPr eaLnBrk="1" hangingPunct="1"/>
            <a:r>
              <a:rPr lang="en-US" altLang="en-US" sz="1800"/>
              <a:t>eStore</a:t>
            </a:r>
          </a:p>
        </p:txBody>
      </p:sp>
      <p:pic>
        <p:nvPicPr>
          <p:cNvPr id="3081" name="Picture 8" descr="MiTek3.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4">
            <a:hlinkClick r:id="rId5"/>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
        <p:nvSpPr>
          <p:cNvPr id="3083" name="Text Box 7">
            <a:hlinkClick r:id="rId6"/>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08A7609E-D1A4-49FC-912A-ACC222388663}" type="datetime1">
              <a:rPr lang="en-US" altLang="en-US" sz="1400" b="0" smtClean="0"/>
              <a:pPr eaLnBrk="1" hangingPunct="1"/>
              <a:t>2/15/2017</a:t>
            </a:fld>
            <a:endParaRPr lang="en-US" altLang="en-US" sz="1400" b="0" smtClean="0"/>
          </a:p>
        </p:txBody>
      </p:sp>
      <p:sp>
        <p:nvSpPr>
          <p:cNvPr id="21507" name="Text Box 4"/>
          <p:cNvSpPr txBox="1">
            <a:spLocks noChangeArrowheads="1"/>
          </p:cNvSpPr>
          <p:nvPr/>
        </p:nvSpPr>
        <p:spPr bwMode="auto">
          <a:xfrm>
            <a:off x="4267200" y="609600"/>
            <a:ext cx="267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a:t>Mechanical Parts</a:t>
            </a:r>
          </a:p>
        </p:txBody>
      </p:sp>
      <p:sp>
        <p:nvSpPr>
          <p:cNvPr id="21508" name="AutoShape 5">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Main Menu</a:t>
            </a:r>
            <a:r>
              <a:rPr lang="en-US" altLang="en-US" sz="1800" b="0"/>
              <a:t> </a:t>
            </a:r>
          </a:p>
        </p:txBody>
      </p:sp>
      <p:sp>
        <p:nvSpPr>
          <p:cNvPr id="21509" name="AutoShape 6">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21510" name="AutoShape 7">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21511" name="AutoShape 8">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21512" name="Text Box 10">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pic>
        <p:nvPicPr>
          <p:cNvPr id="21513" name="Picture 11" descr="support-assy-jack-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752600"/>
            <a:ext cx="1308100"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2" descr="spring-jack-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438400"/>
            <a:ext cx="70961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Text Box 13"/>
          <p:cNvSpPr txBox="1">
            <a:spLocks noChangeArrowheads="1"/>
          </p:cNvSpPr>
          <p:nvPr/>
        </p:nvSpPr>
        <p:spPr bwMode="auto">
          <a:xfrm>
            <a:off x="6005513" y="2014538"/>
            <a:ext cx="1892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Die spring part# 370002</a:t>
            </a:r>
          </a:p>
        </p:txBody>
      </p:sp>
      <p:sp>
        <p:nvSpPr>
          <p:cNvPr id="21516" name="Text Box 14"/>
          <p:cNvSpPr txBox="1">
            <a:spLocks noChangeArrowheads="1"/>
          </p:cNvSpPr>
          <p:nvPr/>
        </p:nvSpPr>
        <p:spPr bwMode="auto">
          <a:xfrm>
            <a:off x="3581400" y="2743200"/>
            <a:ext cx="3171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Lower support weldment part# 30011-501</a:t>
            </a:r>
          </a:p>
        </p:txBody>
      </p:sp>
      <p:sp>
        <p:nvSpPr>
          <p:cNvPr id="21517" name="Text Box 15"/>
          <p:cNvSpPr txBox="1">
            <a:spLocks noChangeArrowheads="1"/>
          </p:cNvSpPr>
          <p:nvPr/>
        </p:nvSpPr>
        <p:spPr bwMode="auto">
          <a:xfrm>
            <a:off x="3429000" y="1752600"/>
            <a:ext cx="3163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Support wheel weldment part# 30012-501</a:t>
            </a:r>
          </a:p>
        </p:txBody>
      </p:sp>
      <p:sp>
        <p:nvSpPr>
          <p:cNvPr id="21518" name="Text Box 16"/>
          <p:cNvSpPr txBox="1">
            <a:spLocks noChangeArrowheads="1"/>
          </p:cNvSpPr>
          <p:nvPr/>
        </p:nvSpPr>
        <p:spPr bwMode="auto">
          <a:xfrm>
            <a:off x="3581400" y="4267200"/>
            <a:ext cx="3146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Support wheel tensioner part# 30013-501</a:t>
            </a:r>
          </a:p>
        </p:txBody>
      </p:sp>
      <p:sp>
        <p:nvSpPr>
          <p:cNvPr id="21519" name="Line 17"/>
          <p:cNvSpPr>
            <a:spLocks noChangeShapeType="1"/>
          </p:cNvSpPr>
          <p:nvPr/>
        </p:nvSpPr>
        <p:spPr bwMode="auto">
          <a:xfrm flipH="1">
            <a:off x="3276600" y="4419600"/>
            <a:ext cx="3810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0" name="Line 18"/>
          <p:cNvSpPr>
            <a:spLocks noChangeShapeType="1"/>
          </p:cNvSpPr>
          <p:nvPr/>
        </p:nvSpPr>
        <p:spPr bwMode="auto">
          <a:xfrm flipH="1">
            <a:off x="3276600" y="2895600"/>
            <a:ext cx="3810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1" name="Line 19"/>
          <p:cNvSpPr>
            <a:spLocks noChangeShapeType="1"/>
          </p:cNvSpPr>
          <p:nvPr/>
        </p:nvSpPr>
        <p:spPr bwMode="auto">
          <a:xfrm flipH="1">
            <a:off x="3276600" y="1905000"/>
            <a:ext cx="2286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1522" name="Picture 20" descr="wheel-jack-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953000"/>
            <a:ext cx="1641475"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3" name="Text Box 21"/>
          <p:cNvSpPr txBox="1">
            <a:spLocks noChangeArrowheads="1"/>
          </p:cNvSpPr>
          <p:nvPr/>
        </p:nvSpPr>
        <p:spPr bwMode="auto">
          <a:xfrm>
            <a:off x="4114800" y="5105400"/>
            <a:ext cx="3033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Wheel Qty 1 per assembly part# 580006</a:t>
            </a:r>
          </a:p>
        </p:txBody>
      </p:sp>
      <p:sp>
        <p:nvSpPr>
          <p:cNvPr id="21524" name="Text Box 22"/>
          <p:cNvSpPr txBox="1">
            <a:spLocks noChangeArrowheads="1"/>
          </p:cNvSpPr>
          <p:nvPr/>
        </p:nvSpPr>
        <p:spPr bwMode="auto">
          <a:xfrm>
            <a:off x="4114800" y="5486400"/>
            <a:ext cx="3625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Thrust washer Qty 4 per assembly part# 404001</a:t>
            </a:r>
          </a:p>
        </p:txBody>
      </p:sp>
      <p:pic>
        <p:nvPicPr>
          <p:cNvPr id="21525" name="Picture 21"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6"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CC049919-CBCC-4117-9E61-A04B31F72CBA}" type="datetime1">
              <a:rPr lang="en-US" altLang="en-US" sz="1400" b="0" smtClean="0"/>
              <a:pPr eaLnBrk="1" hangingPunct="1"/>
              <a:t>2/15/2017</a:t>
            </a:fld>
            <a:endParaRPr lang="en-US" altLang="en-US" sz="1400" b="0" smtClean="0"/>
          </a:p>
        </p:txBody>
      </p:sp>
      <p:sp>
        <p:nvSpPr>
          <p:cNvPr id="22531" name="Text Box 4"/>
          <p:cNvSpPr txBox="1">
            <a:spLocks noChangeArrowheads="1"/>
          </p:cNvSpPr>
          <p:nvPr/>
        </p:nvSpPr>
        <p:spPr bwMode="auto">
          <a:xfrm>
            <a:off x="4267200" y="609600"/>
            <a:ext cx="267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a:t>Mechanical Parts</a:t>
            </a:r>
          </a:p>
        </p:txBody>
      </p:sp>
      <p:sp>
        <p:nvSpPr>
          <p:cNvPr id="22532" name="AutoShape 5">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Main Menu</a:t>
            </a:r>
            <a:r>
              <a:rPr lang="en-US" altLang="en-US" sz="1800" b="0"/>
              <a:t> </a:t>
            </a:r>
          </a:p>
        </p:txBody>
      </p:sp>
      <p:sp>
        <p:nvSpPr>
          <p:cNvPr id="22533" name="AutoShape 7">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22534" name="AutoShape 8">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22535" name="Text Box 10">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pic>
        <p:nvPicPr>
          <p:cNvPr id="22536" name="Picture 11" descr="trolley-assy-jack-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676400"/>
            <a:ext cx="1016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2" descr="trolley-assy-1-jack-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648200"/>
            <a:ext cx="8397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 Box 13"/>
          <p:cNvSpPr txBox="1">
            <a:spLocks noChangeArrowheads="1"/>
          </p:cNvSpPr>
          <p:nvPr/>
        </p:nvSpPr>
        <p:spPr bwMode="auto">
          <a:xfrm>
            <a:off x="3581400" y="2057400"/>
            <a:ext cx="3160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Sprocket Qty 3 per machine part# 551001</a:t>
            </a:r>
          </a:p>
        </p:txBody>
      </p:sp>
      <p:sp>
        <p:nvSpPr>
          <p:cNvPr id="22539" name="Line 14"/>
          <p:cNvSpPr>
            <a:spLocks noChangeShapeType="1"/>
          </p:cNvSpPr>
          <p:nvPr/>
        </p:nvSpPr>
        <p:spPr bwMode="auto">
          <a:xfrm flipH="1">
            <a:off x="2971800" y="2209800"/>
            <a:ext cx="685800" cy="0"/>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0" name="Line 15"/>
          <p:cNvSpPr>
            <a:spLocks noChangeShapeType="1"/>
          </p:cNvSpPr>
          <p:nvPr/>
        </p:nvSpPr>
        <p:spPr bwMode="auto">
          <a:xfrm flipH="1">
            <a:off x="2743200" y="2209800"/>
            <a:ext cx="914400" cy="3657600"/>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1" name="Text Box 16"/>
          <p:cNvSpPr txBox="1">
            <a:spLocks noChangeArrowheads="1"/>
          </p:cNvSpPr>
          <p:nvPr/>
        </p:nvSpPr>
        <p:spPr bwMode="auto">
          <a:xfrm>
            <a:off x="3733800" y="4114800"/>
            <a:ext cx="1797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Sprocket part# 551002</a:t>
            </a:r>
          </a:p>
        </p:txBody>
      </p:sp>
      <p:sp>
        <p:nvSpPr>
          <p:cNvPr id="22542" name="Line 17"/>
          <p:cNvSpPr>
            <a:spLocks noChangeShapeType="1"/>
          </p:cNvSpPr>
          <p:nvPr/>
        </p:nvSpPr>
        <p:spPr bwMode="auto">
          <a:xfrm flipH="1">
            <a:off x="3048000" y="4267200"/>
            <a:ext cx="7620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3" name="Text Box 18"/>
          <p:cNvSpPr txBox="1">
            <a:spLocks noChangeArrowheads="1"/>
          </p:cNvSpPr>
          <p:nvPr/>
        </p:nvSpPr>
        <p:spPr bwMode="auto">
          <a:xfrm>
            <a:off x="3810000" y="2667000"/>
            <a:ext cx="17891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Chain sold by the foot</a:t>
            </a:r>
          </a:p>
        </p:txBody>
      </p:sp>
      <p:sp>
        <p:nvSpPr>
          <p:cNvPr id="22544" name="Text Box 19"/>
          <p:cNvSpPr txBox="1">
            <a:spLocks noChangeArrowheads="1"/>
          </p:cNvSpPr>
          <p:nvPr/>
        </p:nvSpPr>
        <p:spPr bwMode="auto">
          <a:xfrm>
            <a:off x="3810000" y="3048000"/>
            <a:ext cx="36623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Chain #50- 27 ½” part# 554006 need to order 3ft.</a:t>
            </a:r>
          </a:p>
        </p:txBody>
      </p:sp>
      <p:sp>
        <p:nvSpPr>
          <p:cNvPr id="22545" name="Text Box 20"/>
          <p:cNvSpPr txBox="1">
            <a:spLocks noChangeArrowheads="1"/>
          </p:cNvSpPr>
          <p:nvPr/>
        </p:nvSpPr>
        <p:spPr bwMode="auto">
          <a:xfrm>
            <a:off x="3544888" y="5410200"/>
            <a:ext cx="3746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Chain #50- 16 3/8” part# 554006 need to order 2ft.</a:t>
            </a:r>
          </a:p>
        </p:txBody>
      </p:sp>
      <p:sp>
        <p:nvSpPr>
          <p:cNvPr id="22546" name="Text Box 21"/>
          <p:cNvSpPr txBox="1">
            <a:spLocks noChangeArrowheads="1"/>
          </p:cNvSpPr>
          <p:nvPr/>
        </p:nvSpPr>
        <p:spPr bwMode="auto">
          <a:xfrm>
            <a:off x="3505200" y="5105400"/>
            <a:ext cx="17891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Chain sold by the foot</a:t>
            </a:r>
          </a:p>
        </p:txBody>
      </p:sp>
      <p:sp>
        <p:nvSpPr>
          <p:cNvPr id="22547" name="Line 22"/>
          <p:cNvSpPr>
            <a:spLocks noChangeShapeType="1"/>
          </p:cNvSpPr>
          <p:nvPr/>
        </p:nvSpPr>
        <p:spPr bwMode="auto">
          <a:xfrm flipH="1">
            <a:off x="3276600" y="3200400"/>
            <a:ext cx="609600" cy="7620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8" name="Line 23"/>
          <p:cNvSpPr>
            <a:spLocks noChangeShapeType="1"/>
          </p:cNvSpPr>
          <p:nvPr/>
        </p:nvSpPr>
        <p:spPr bwMode="auto">
          <a:xfrm flipH="1">
            <a:off x="3200400" y="5562600"/>
            <a:ext cx="4572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9" name="AutoShape 24">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pic>
        <p:nvPicPr>
          <p:cNvPr id="22550" name="Picture 22"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1" name="Text Box 4">
            <a:hlinkClick r:id="rId7"/>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E169F80A-B995-4C2A-BB27-36DDD03FB2CB}" type="datetime1">
              <a:rPr lang="en-US" altLang="en-US" sz="1400" b="0" smtClean="0"/>
              <a:pPr eaLnBrk="1" hangingPunct="1"/>
              <a:t>2/15/2017</a:t>
            </a:fld>
            <a:endParaRPr lang="en-US" altLang="en-US" sz="1400" b="0" smtClean="0"/>
          </a:p>
        </p:txBody>
      </p:sp>
      <p:sp>
        <p:nvSpPr>
          <p:cNvPr id="23555" name="Text Box 4"/>
          <p:cNvSpPr txBox="1">
            <a:spLocks noChangeArrowheads="1"/>
          </p:cNvSpPr>
          <p:nvPr/>
        </p:nvSpPr>
        <p:spPr bwMode="auto">
          <a:xfrm>
            <a:off x="4267200" y="609600"/>
            <a:ext cx="267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a:t>Mechanical Parts</a:t>
            </a:r>
          </a:p>
        </p:txBody>
      </p:sp>
      <p:sp>
        <p:nvSpPr>
          <p:cNvPr id="23556" name="AutoShape 5">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Main Menu</a:t>
            </a:r>
            <a:r>
              <a:rPr lang="en-US" altLang="en-US" sz="1800" b="0"/>
              <a:t> </a:t>
            </a:r>
          </a:p>
        </p:txBody>
      </p:sp>
      <p:sp>
        <p:nvSpPr>
          <p:cNvPr id="23557" name="AutoShape 6">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23558" name="AutoShape 7">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23559" name="Text Box 9">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pic>
        <p:nvPicPr>
          <p:cNvPr id="23560" name="Picture 10" descr="guide-bar-jack-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905000"/>
            <a:ext cx="9128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11"/>
          <p:cNvSpPr txBox="1">
            <a:spLocks noChangeArrowheads="1"/>
          </p:cNvSpPr>
          <p:nvPr/>
        </p:nvSpPr>
        <p:spPr bwMode="auto">
          <a:xfrm>
            <a:off x="4038600" y="3048000"/>
            <a:ext cx="31384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Guide bar Qty 4 per machine part# 30045</a:t>
            </a:r>
          </a:p>
        </p:txBody>
      </p:sp>
      <p:sp>
        <p:nvSpPr>
          <p:cNvPr id="23562" name="Line 12"/>
          <p:cNvSpPr>
            <a:spLocks noChangeShapeType="1"/>
          </p:cNvSpPr>
          <p:nvPr/>
        </p:nvSpPr>
        <p:spPr bwMode="auto">
          <a:xfrm>
            <a:off x="7086600" y="3200400"/>
            <a:ext cx="2286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3" name="Text Box 13"/>
          <p:cNvSpPr txBox="1">
            <a:spLocks noChangeArrowheads="1"/>
          </p:cNvSpPr>
          <p:nvPr/>
        </p:nvSpPr>
        <p:spPr bwMode="auto">
          <a:xfrm>
            <a:off x="2859088" y="2624138"/>
            <a:ext cx="42687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Socket head cap screw Qty 38 per machine part# 325161</a:t>
            </a:r>
          </a:p>
        </p:txBody>
      </p:sp>
      <p:sp>
        <p:nvSpPr>
          <p:cNvPr id="23564" name="Line 15"/>
          <p:cNvSpPr>
            <a:spLocks noChangeShapeType="1"/>
          </p:cNvSpPr>
          <p:nvPr/>
        </p:nvSpPr>
        <p:spPr bwMode="auto">
          <a:xfrm>
            <a:off x="7086600" y="2743200"/>
            <a:ext cx="685800" cy="1524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3565" name="Picture 13" descr="MiTek3.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Text Box 4">
            <a:hlinkClick r:id="rId6"/>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3D7933A7-3FB2-4E9E-B1D8-6BA7A0EE197A}" type="datetime1">
              <a:rPr lang="en-US" altLang="en-US" sz="1400" b="0" smtClean="0"/>
              <a:pPr eaLnBrk="1" hangingPunct="1"/>
              <a:t>2/15/2017</a:t>
            </a:fld>
            <a:endParaRPr lang="en-US" altLang="en-US" sz="1400" b="0" smtClean="0"/>
          </a:p>
        </p:txBody>
      </p:sp>
      <p:sp>
        <p:nvSpPr>
          <p:cNvPr id="24579" name="Text Box 4"/>
          <p:cNvSpPr txBox="1">
            <a:spLocks noChangeArrowheads="1"/>
          </p:cNvSpPr>
          <p:nvPr/>
        </p:nvSpPr>
        <p:spPr bwMode="auto">
          <a:xfrm>
            <a:off x="4419600" y="609600"/>
            <a:ext cx="2420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a:t>Hydraulic Parts</a:t>
            </a:r>
          </a:p>
        </p:txBody>
      </p:sp>
      <p:sp>
        <p:nvSpPr>
          <p:cNvPr id="24580" name="AutoShape 5">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Main Menu</a:t>
            </a:r>
            <a:r>
              <a:rPr lang="en-US" altLang="en-US" sz="1800" b="0"/>
              <a:t> </a:t>
            </a:r>
          </a:p>
        </p:txBody>
      </p:sp>
      <p:sp>
        <p:nvSpPr>
          <p:cNvPr id="24581" name="AutoShape 6">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24582" name="AutoShape 8">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24583" name="Text Box 10">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pic>
        <p:nvPicPr>
          <p:cNvPr id="24584" name="Picture 11" descr="pump-jack-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676400"/>
            <a:ext cx="19431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 Box 12"/>
          <p:cNvSpPr txBox="1">
            <a:spLocks noChangeArrowheads="1"/>
          </p:cNvSpPr>
          <p:nvPr/>
        </p:nvSpPr>
        <p:spPr bwMode="auto">
          <a:xfrm>
            <a:off x="4343400" y="2438400"/>
            <a:ext cx="15700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Pump part# 800007</a:t>
            </a:r>
          </a:p>
        </p:txBody>
      </p:sp>
      <p:sp>
        <p:nvSpPr>
          <p:cNvPr id="24586" name="Line 13"/>
          <p:cNvSpPr>
            <a:spLocks noChangeShapeType="1"/>
          </p:cNvSpPr>
          <p:nvPr/>
        </p:nvSpPr>
        <p:spPr bwMode="auto">
          <a:xfrm flipH="1">
            <a:off x="3505200" y="2590800"/>
            <a:ext cx="9144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4587" name="Picture 14" descr="valves-jack-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810000"/>
            <a:ext cx="16033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Text Box 16"/>
          <p:cNvSpPr txBox="1">
            <a:spLocks noChangeArrowheads="1"/>
          </p:cNvSpPr>
          <p:nvPr/>
        </p:nvSpPr>
        <p:spPr bwMode="auto">
          <a:xfrm>
            <a:off x="2286000" y="6248400"/>
            <a:ext cx="154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Valve part# 802006</a:t>
            </a:r>
          </a:p>
        </p:txBody>
      </p:sp>
      <p:sp>
        <p:nvSpPr>
          <p:cNvPr id="24589" name="Line 17"/>
          <p:cNvSpPr>
            <a:spLocks noChangeShapeType="1"/>
          </p:cNvSpPr>
          <p:nvPr/>
        </p:nvSpPr>
        <p:spPr bwMode="auto">
          <a:xfrm flipV="1">
            <a:off x="2590800" y="4419600"/>
            <a:ext cx="152400" cy="1828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0" name="Text Box 18"/>
          <p:cNvSpPr txBox="1">
            <a:spLocks noChangeArrowheads="1"/>
          </p:cNvSpPr>
          <p:nvPr/>
        </p:nvSpPr>
        <p:spPr bwMode="auto">
          <a:xfrm>
            <a:off x="4038600" y="4267200"/>
            <a:ext cx="154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Valve part# 802007</a:t>
            </a:r>
          </a:p>
        </p:txBody>
      </p:sp>
      <p:sp>
        <p:nvSpPr>
          <p:cNvPr id="24591" name="Line 19"/>
          <p:cNvSpPr>
            <a:spLocks noChangeShapeType="1"/>
          </p:cNvSpPr>
          <p:nvPr/>
        </p:nvSpPr>
        <p:spPr bwMode="auto">
          <a:xfrm flipH="1" flipV="1">
            <a:off x="3581400" y="4343400"/>
            <a:ext cx="533400" cy="762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4592" name="Picture 16"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3" name="Text Box 4">
            <a:hlinkClick r:id="rId7"/>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930B61FA-3985-4430-BF0F-65426CA41903}" type="datetime1">
              <a:rPr lang="en-US" altLang="en-US" sz="1400" b="0" smtClean="0"/>
              <a:pPr eaLnBrk="1" hangingPunct="1"/>
              <a:t>2/15/2017</a:t>
            </a:fld>
            <a:endParaRPr lang="en-US" altLang="en-US" sz="1400" b="0" smtClean="0"/>
          </a:p>
        </p:txBody>
      </p:sp>
      <p:sp>
        <p:nvSpPr>
          <p:cNvPr id="25603" name="Text Box 4"/>
          <p:cNvSpPr txBox="1">
            <a:spLocks noChangeArrowheads="1"/>
          </p:cNvSpPr>
          <p:nvPr/>
        </p:nvSpPr>
        <p:spPr bwMode="auto">
          <a:xfrm>
            <a:off x="4419600" y="609600"/>
            <a:ext cx="2420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a:t>Hydraulic Parts</a:t>
            </a:r>
          </a:p>
        </p:txBody>
      </p:sp>
      <p:sp>
        <p:nvSpPr>
          <p:cNvPr id="25604" name="AutoShape 5">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Main Menu</a:t>
            </a:r>
            <a:r>
              <a:rPr lang="en-US" altLang="en-US" sz="1800" b="0"/>
              <a:t> </a:t>
            </a:r>
          </a:p>
        </p:txBody>
      </p:sp>
      <p:sp>
        <p:nvSpPr>
          <p:cNvPr id="25605" name="AutoShape 6">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25606" name="AutoShape 7">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25607" name="Text Box 9">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sp>
        <p:nvSpPr>
          <p:cNvPr id="25608" name="AutoShape 10">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pic>
        <p:nvPicPr>
          <p:cNvPr id="25609" name="Picture 11" descr="flow-div-jack-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676400"/>
            <a:ext cx="3429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 Box 12"/>
          <p:cNvSpPr txBox="1">
            <a:spLocks noChangeArrowheads="1"/>
          </p:cNvSpPr>
          <p:nvPr/>
        </p:nvSpPr>
        <p:spPr bwMode="auto">
          <a:xfrm>
            <a:off x="5715000" y="2667000"/>
            <a:ext cx="2038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Flow divider part# 802006</a:t>
            </a:r>
          </a:p>
        </p:txBody>
      </p:sp>
      <p:sp>
        <p:nvSpPr>
          <p:cNvPr id="25611" name="Line 13"/>
          <p:cNvSpPr>
            <a:spLocks noChangeShapeType="1"/>
          </p:cNvSpPr>
          <p:nvPr/>
        </p:nvSpPr>
        <p:spPr bwMode="auto">
          <a:xfrm flipH="1">
            <a:off x="4648200" y="2819400"/>
            <a:ext cx="11430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5612" name="Picture 14" descr="filter-jack-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343400"/>
            <a:ext cx="26670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Text Box 15"/>
          <p:cNvSpPr txBox="1">
            <a:spLocks noChangeArrowheads="1"/>
          </p:cNvSpPr>
          <p:nvPr/>
        </p:nvSpPr>
        <p:spPr bwMode="auto">
          <a:xfrm>
            <a:off x="4953000" y="4648200"/>
            <a:ext cx="15192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Filter part# 438021</a:t>
            </a:r>
          </a:p>
        </p:txBody>
      </p:sp>
      <p:sp>
        <p:nvSpPr>
          <p:cNvPr id="25614" name="Text Box 16"/>
          <p:cNvSpPr txBox="1">
            <a:spLocks noChangeArrowheads="1"/>
          </p:cNvSpPr>
          <p:nvPr/>
        </p:nvSpPr>
        <p:spPr bwMode="auto">
          <a:xfrm>
            <a:off x="4953000" y="4876800"/>
            <a:ext cx="2136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Filter element part# 438022</a:t>
            </a:r>
          </a:p>
        </p:txBody>
      </p:sp>
      <p:sp>
        <p:nvSpPr>
          <p:cNvPr id="25615" name="Text Box 17"/>
          <p:cNvSpPr txBox="1">
            <a:spLocks noChangeArrowheads="1"/>
          </p:cNvSpPr>
          <p:nvPr/>
        </p:nvSpPr>
        <p:spPr bwMode="auto">
          <a:xfrm>
            <a:off x="4953000" y="5105400"/>
            <a:ext cx="24844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Filter alarm switch part# 805248</a:t>
            </a:r>
          </a:p>
        </p:txBody>
      </p:sp>
      <p:sp>
        <p:nvSpPr>
          <p:cNvPr id="25616" name="Rectangle 18"/>
          <p:cNvSpPr>
            <a:spLocks noChangeArrowheads="1"/>
          </p:cNvSpPr>
          <p:nvPr/>
        </p:nvSpPr>
        <p:spPr bwMode="auto">
          <a:xfrm>
            <a:off x="5029200" y="4495800"/>
            <a:ext cx="2286000" cy="609600"/>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25617" name="Line 19"/>
          <p:cNvSpPr>
            <a:spLocks noChangeShapeType="1"/>
          </p:cNvSpPr>
          <p:nvPr/>
        </p:nvSpPr>
        <p:spPr bwMode="auto">
          <a:xfrm flipH="1">
            <a:off x="4572000" y="4800600"/>
            <a:ext cx="457200" cy="762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8" name="Line 20"/>
          <p:cNvSpPr>
            <a:spLocks noChangeShapeType="1"/>
          </p:cNvSpPr>
          <p:nvPr/>
        </p:nvSpPr>
        <p:spPr bwMode="auto">
          <a:xfrm flipH="1">
            <a:off x="2590800" y="5257800"/>
            <a:ext cx="24384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5619" name="Picture 19"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0" name="Text Box 4">
            <a:hlinkClick r:id="rId7"/>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0205741B-DC15-428B-875F-1BAFACDBCB9A}" type="datetime1">
              <a:rPr lang="en-US" altLang="en-US" sz="1400" b="0" smtClean="0"/>
              <a:pPr eaLnBrk="1" hangingPunct="1"/>
              <a:t>2/15/2017</a:t>
            </a:fld>
            <a:endParaRPr lang="en-US" altLang="en-US" sz="1400" b="0" smtClean="0"/>
          </a:p>
        </p:txBody>
      </p:sp>
      <p:sp>
        <p:nvSpPr>
          <p:cNvPr id="26627" name="Text Box 4"/>
          <p:cNvSpPr txBox="1">
            <a:spLocks noChangeArrowheads="1"/>
          </p:cNvSpPr>
          <p:nvPr/>
        </p:nvSpPr>
        <p:spPr bwMode="auto">
          <a:xfrm>
            <a:off x="4419600" y="609600"/>
            <a:ext cx="2420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a:t>Hydraulic Parts</a:t>
            </a:r>
          </a:p>
        </p:txBody>
      </p:sp>
      <p:sp>
        <p:nvSpPr>
          <p:cNvPr id="26628" name="AutoShape 5">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Main Menu</a:t>
            </a:r>
            <a:r>
              <a:rPr lang="en-US" altLang="en-US" sz="1800" b="0"/>
              <a:t> </a:t>
            </a:r>
          </a:p>
        </p:txBody>
      </p:sp>
      <p:sp>
        <p:nvSpPr>
          <p:cNvPr id="26629" name="AutoShape 6">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26630" name="AutoShape 7">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26631" name="AutoShape 8">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26632" name="Text Box 10">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pic>
        <p:nvPicPr>
          <p:cNvPr id="26633" name="Picture 11" descr="manifold-jack-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676400"/>
            <a:ext cx="28194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 Box 12"/>
          <p:cNvSpPr txBox="1">
            <a:spLocks noChangeArrowheads="1"/>
          </p:cNvSpPr>
          <p:nvPr/>
        </p:nvSpPr>
        <p:spPr bwMode="auto">
          <a:xfrm>
            <a:off x="5181600" y="2590800"/>
            <a:ext cx="1774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Manifold part# 804005</a:t>
            </a:r>
          </a:p>
        </p:txBody>
      </p:sp>
      <p:sp>
        <p:nvSpPr>
          <p:cNvPr id="26635" name="Line 13"/>
          <p:cNvSpPr>
            <a:spLocks noChangeShapeType="1"/>
          </p:cNvSpPr>
          <p:nvPr/>
        </p:nvSpPr>
        <p:spPr bwMode="auto">
          <a:xfrm flipH="1">
            <a:off x="4191000" y="2743200"/>
            <a:ext cx="10668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6636" name="Picture 14" descr="heat-ex-jack-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962400"/>
            <a:ext cx="1524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7" name="Text Box 15"/>
          <p:cNvSpPr txBox="1">
            <a:spLocks noChangeArrowheads="1"/>
          </p:cNvSpPr>
          <p:nvPr/>
        </p:nvSpPr>
        <p:spPr bwMode="auto">
          <a:xfrm>
            <a:off x="4114800" y="4648200"/>
            <a:ext cx="22780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Heat exchanger part# 809001</a:t>
            </a:r>
          </a:p>
        </p:txBody>
      </p:sp>
      <p:sp>
        <p:nvSpPr>
          <p:cNvPr id="26638" name="Line 16"/>
          <p:cNvSpPr>
            <a:spLocks noChangeShapeType="1"/>
          </p:cNvSpPr>
          <p:nvPr/>
        </p:nvSpPr>
        <p:spPr bwMode="auto">
          <a:xfrm flipH="1" flipV="1">
            <a:off x="2895600" y="4724400"/>
            <a:ext cx="1295400" cy="762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6639" name="Picture 15"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Text Box 4">
            <a:hlinkClick r:id="rId7"/>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3A4768D0-7450-4305-850C-7803C85FB6B4}" type="datetime1">
              <a:rPr lang="en-US" altLang="en-US" sz="1400" b="0" smtClean="0"/>
              <a:pPr eaLnBrk="1" hangingPunct="1"/>
              <a:t>2/15/2017</a:t>
            </a:fld>
            <a:endParaRPr lang="en-US" altLang="en-US" sz="1400" b="0" smtClean="0"/>
          </a:p>
        </p:txBody>
      </p:sp>
      <p:sp>
        <p:nvSpPr>
          <p:cNvPr id="27651" name="Text Box 4"/>
          <p:cNvSpPr txBox="1">
            <a:spLocks noChangeArrowheads="1"/>
          </p:cNvSpPr>
          <p:nvPr/>
        </p:nvSpPr>
        <p:spPr bwMode="auto">
          <a:xfrm>
            <a:off x="4419600" y="609600"/>
            <a:ext cx="2420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a:t>Hydraulic Parts</a:t>
            </a:r>
          </a:p>
        </p:txBody>
      </p:sp>
      <p:sp>
        <p:nvSpPr>
          <p:cNvPr id="27652" name="AutoShape 5">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Main Menu</a:t>
            </a:r>
            <a:r>
              <a:rPr lang="en-US" altLang="en-US" sz="1800" b="0"/>
              <a:t> </a:t>
            </a:r>
          </a:p>
        </p:txBody>
      </p:sp>
      <p:sp>
        <p:nvSpPr>
          <p:cNvPr id="27653" name="AutoShape 6">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27654" name="AutoShape 7">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27655" name="AutoShape 8">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27656" name="Text Box 10">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pic>
        <p:nvPicPr>
          <p:cNvPr id="27657" name="Picture 11" descr="site-guage-jack-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676400"/>
            <a:ext cx="9636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Text Box 12"/>
          <p:cNvSpPr txBox="1">
            <a:spLocks noChangeArrowheads="1"/>
          </p:cNvSpPr>
          <p:nvPr/>
        </p:nvSpPr>
        <p:spPr bwMode="auto">
          <a:xfrm>
            <a:off x="3276600" y="2514600"/>
            <a:ext cx="2063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Sight gauge part# 806305 </a:t>
            </a:r>
          </a:p>
        </p:txBody>
      </p:sp>
      <p:sp>
        <p:nvSpPr>
          <p:cNvPr id="27659" name="Line 13"/>
          <p:cNvSpPr>
            <a:spLocks noChangeShapeType="1"/>
          </p:cNvSpPr>
          <p:nvPr/>
        </p:nvSpPr>
        <p:spPr bwMode="auto">
          <a:xfrm flipH="1">
            <a:off x="2743200" y="2667000"/>
            <a:ext cx="6096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7660" name="Picture 14" descr="filler-cap-jack-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343400"/>
            <a:ext cx="14922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Text Box 15"/>
          <p:cNvSpPr txBox="1">
            <a:spLocks noChangeArrowheads="1"/>
          </p:cNvSpPr>
          <p:nvPr/>
        </p:nvSpPr>
        <p:spPr bwMode="auto">
          <a:xfrm>
            <a:off x="3886200" y="4953000"/>
            <a:ext cx="2171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Filler vent cap part# 806293</a:t>
            </a:r>
          </a:p>
        </p:txBody>
      </p:sp>
      <p:sp>
        <p:nvSpPr>
          <p:cNvPr id="27662" name="Line 16"/>
          <p:cNvSpPr>
            <a:spLocks noChangeShapeType="1"/>
          </p:cNvSpPr>
          <p:nvPr/>
        </p:nvSpPr>
        <p:spPr bwMode="auto">
          <a:xfrm flipH="1">
            <a:off x="3429000" y="5105400"/>
            <a:ext cx="5334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7663" name="Picture 17" descr="hyd-cyl-jack-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1905000"/>
            <a:ext cx="15128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Text Box 18"/>
          <p:cNvSpPr txBox="1">
            <a:spLocks noChangeArrowheads="1"/>
          </p:cNvSpPr>
          <p:nvPr/>
        </p:nvSpPr>
        <p:spPr bwMode="auto">
          <a:xfrm>
            <a:off x="4429125" y="3309938"/>
            <a:ext cx="24669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Hydraulic cylinder part# 798002</a:t>
            </a:r>
          </a:p>
        </p:txBody>
      </p:sp>
      <p:sp>
        <p:nvSpPr>
          <p:cNvPr id="27665" name="Line 19"/>
          <p:cNvSpPr>
            <a:spLocks noChangeShapeType="1"/>
          </p:cNvSpPr>
          <p:nvPr/>
        </p:nvSpPr>
        <p:spPr bwMode="auto">
          <a:xfrm>
            <a:off x="6858000" y="3429000"/>
            <a:ext cx="6096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6" name="Text Box 20"/>
          <p:cNvSpPr txBox="1">
            <a:spLocks noChangeArrowheads="1"/>
          </p:cNvSpPr>
          <p:nvPr/>
        </p:nvSpPr>
        <p:spPr bwMode="auto">
          <a:xfrm>
            <a:off x="6781800" y="5334000"/>
            <a:ext cx="1866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Clevis pin part# 400005</a:t>
            </a:r>
          </a:p>
        </p:txBody>
      </p:sp>
      <p:sp>
        <p:nvSpPr>
          <p:cNvPr id="27667" name="Line 21"/>
          <p:cNvSpPr>
            <a:spLocks noChangeShapeType="1"/>
          </p:cNvSpPr>
          <p:nvPr/>
        </p:nvSpPr>
        <p:spPr bwMode="auto">
          <a:xfrm flipV="1">
            <a:off x="7239000" y="4724400"/>
            <a:ext cx="838200" cy="685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7668" name="Picture 20"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9"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7CF57A60-1E76-430D-A8DA-E0B53518FDEE}" type="datetime1">
              <a:rPr lang="en-US" altLang="en-US" sz="1400" b="0" smtClean="0"/>
              <a:pPr eaLnBrk="1" hangingPunct="1"/>
              <a:t>2/15/2017</a:t>
            </a:fld>
            <a:endParaRPr lang="en-US" altLang="en-US" sz="1400" b="0" smtClean="0"/>
          </a:p>
        </p:txBody>
      </p:sp>
      <p:sp>
        <p:nvSpPr>
          <p:cNvPr id="28675" name="Text Box 4"/>
          <p:cNvSpPr txBox="1">
            <a:spLocks noChangeArrowheads="1"/>
          </p:cNvSpPr>
          <p:nvPr/>
        </p:nvSpPr>
        <p:spPr bwMode="auto">
          <a:xfrm>
            <a:off x="4419600" y="609600"/>
            <a:ext cx="2420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a:t>Hydraulic Parts</a:t>
            </a:r>
          </a:p>
        </p:txBody>
      </p:sp>
      <p:sp>
        <p:nvSpPr>
          <p:cNvPr id="28676" name="AutoShape 5">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Main Menu</a:t>
            </a:r>
            <a:r>
              <a:rPr lang="en-US" altLang="en-US" sz="1800" b="0"/>
              <a:t> </a:t>
            </a:r>
          </a:p>
        </p:txBody>
      </p:sp>
      <p:sp>
        <p:nvSpPr>
          <p:cNvPr id="28677" name="AutoShape 6">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28678" name="AutoShape 7">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28679" name="Text Box 9">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pic>
        <p:nvPicPr>
          <p:cNvPr id="28680" name="Picture 10" descr="pump-motor-adpt-jack-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828800"/>
            <a:ext cx="12731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 Box 11"/>
          <p:cNvSpPr txBox="1">
            <a:spLocks noChangeArrowheads="1"/>
          </p:cNvSpPr>
          <p:nvPr/>
        </p:nvSpPr>
        <p:spPr bwMode="auto">
          <a:xfrm>
            <a:off x="3886200" y="2286000"/>
            <a:ext cx="2636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Pump/motor adapter part# 806003</a:t>
            </a:r>
          </a:p>
        </p:txBody>
      </p:sp>
      <p:sp>
        <p:nvSpPr>
          <p:cNvPr id="28682" name="Line 12"/>
          <p:cNvSpPr>
            <a:spLocks noChangeShapeType="1"/>
          </p:cNvSpPr>
          <p:nvPr/>
        </p:nvSpPr>
        <p:spPr bwMode="auto">
          <a:xfrm flipH="1">
            <a:off x="3429000" y="2438400"/>
            <a:ext cx="5334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3" name="Text Box 13"/>
          <p:cNvSpPr txBox="1">
            <a:spLocks noChangeArrowheads="1"/>
          </p:cNvSpPr>
          <p:nvPr/>
        </p:nvSpPr>
        <p:spPr bwMode="auto">
          <a:xfrm>
            <a:off x="3962400" y="3276600"/>
            <a:ext cx="2632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Coupling motor side part# 557005</a:t>
            </a:r>
          </a:p>
        </p:txBody>
      </p:sp>
      <p:sp>
        <p:nvSpPr>
          <p:cNvPr id="28684" name="Text Box 14"/>
          <p:cNvSpPr txBox="1">
            <a:spLocks noChangeArrowheads="1"/>
          </p:cNvSpPr>
          <p:nvPr/>
        </p:nvSpPr>
        <p:spPr bwMode="auto">
          <a:xfrm>
            <a:off x="3962400" y="3505200"/>
            <a:ext cx="2616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Coupling pump side part# 557004</a:t>
            </a:r>
          </a:p>
        </p:txBody>
      </p:sp>
      <p:sp>
        <p:nvSpPr>
          <p:cNvPr id="28685" name="Rectangle 15"/>
          <p:cNvSpPr>
            <a:spLocks noChangeArrowheads="1"/>
          </p:cNvSpPr>
          <p:nvPr/>
        </p:nvSpPr>
        <p:spPr bwMode="auto">
          <a:xfrm>
            <a:off x="3962400" y="2971800"/>
            <a:ext cx="2590800" cy="838200"/>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28686" name="Text Box 16"/>
          <p:cNvSpPr txBox="1">
            <a:spLocks noChangeArrowheads="1"/>
          </p:cNvSpPr>
          <p:nvPr/>
        </p:nvSpPr>
        <p:spPr bwMode="auto">
          <a:xfrm>
            <a:off x="4048125" y="3005138"/>
            <a:ext cx="21510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Inside pump/motor adapter</a:t>
            </a:r>
          </a:p>
        </p:txBody>
      </p:sp>
      <p:pic>
        <p:nvPicPr>
          <p:cNvPr id="28687" name="Picture 15" descr="MiTek3.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8" name="Text Box 4">
            <a:hlinkClick r:id="rId6"/>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7CD9F0F2-E979-4FBE-B6E9-790253F2FF7E}" type="datetime1">
              <a:rPr lang="en-US" altLang="en-US" sz="1400" b="0" smtClean="0"/>
              <a:pPr eaLnBrk="1" hangingPunct="1"/>
              <a:t>2/15/2017</a:t>
            </a:fld>
            <a:endParaRPr lang="en-US" altLang="en-US" sz="1400" b="0" smtClean="0"/>
          </a:p>
        </p:txBody>
      </p:sp>
      <p:sp>
        <p:nvSpPr>
          <p:cNvPr id="29699" name="AutoShape 4">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Main Menu</a:t>
            </a:r>
            <a:r>
              <a:rPr lang="en-US" altLang="en-US" sz="1800" b="0"/>
              <a:t> </a:t>
            </a:r>
          </a:p>
        </p:txBody>
      </p:sp>
      <p:sp>
        <p:nvSpPr>
          <p:cNvPr id="29700" name="AutoShape 5">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29701" name="Text Box 7">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sp>
        <p:nvSpPr>
          <p:cNvPr id="29702" name="Text Box 8"/>
          <p:cNvSpPr txBox="1">
            <a:spLocks noChangeArrowheads="1"/>
          </p:cNvSpPr>
          <p:nvPr/>
        </p:nvSpPr>
        <p:spPr bwMode="auto">
          <a:xfrm>
            <a:off x="4953000" y="609600"/>
            <a:ext cx="162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a:t>Table Top</a:t>
            </a:r>
          </a:p>
        </p:txBody>
      </p:sp>
      <p:pic>
        <p:nvPicPr>
          <p:cNvPr id="29703" name="Picture 9" descr="table-top-jack-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981200"/>
            <a:ext cx="224631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10"/>
          <p:cNvSpPr txBox="1">
            <a:spLocks noChangeArrowheads="1"/>
          </p:cNvSpPr>
          <p:nvPr/>
        </p:nvSpPr>
        <p:spPr bwMode="auto">
          <a:xfrm>
            <a:off x="4891088" y="2438400"/>
            <a:ext cx="2871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End piece top part# 83500643072-002</a:t>
            </a:r>
          </a:p>
        </p:txBody>
      </p:sp>
      <p:sp>
        <p:nvSpPr>
          <p:cNvPr id="29705" name="Line 11"/>
          <p:cNvSpPr>
            <a:spLocks noChangeShapeType="1"/>
          </p:cNvSpPr>
          <p:nvPr/>
        </p:nvSpPr>
        <p:spPr bwMode="auto">
          <a:xfrm flipH="1">
            <a:off x="3429000" y="2590800"/>
            <a:ext cx="15240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6" name="Text Box 12"/>
          <p:cNvSpPr txBox="1">
            <a:spLocks noChangeArrowheads="1"/>
          </p:cNvSpPr>
          <p:nvPr/>
        </p:nvSpPr>
        <p:spPr bwMode="auto">
          <a:xfrm>
            <a:off x="4954588" y="2895600"/>
            <a:ext cx="31162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All middle pieces part# 83500643072-001</a:t>
            </a:r>
          </a:p>
        </p:txBody>
      </p:sp>
      <p:sp>
        <p:nvSpPr>
          <p:cNvPr id="29707" name="Line 13"/>
          <p:cNvSpPr>
            <a:spLocks noChangeShapeType="1"/>
          </p:cNvSpPr>
          <p:nvPr/>
        </p:nvSpPr>
        <p:spPr bwMode="auto">
          <a:xfrm flipH="1">
            <a:off x="4648200" y="3048000"/>
            <a:ext cx="3810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8" name="Text Box 14"/>
          <p:cNvSpPr txBox="1">
            <a:spLocks noChangeArrowheads="1"/>
          </p:cNvSpPr>
          <p:nvPr/>
        </p:nvSpPr>
        <p:spPr bwMode="auto">
          <a:xfrm>
            <a:off x="4953000" y="3429000"/>
            <a:ext cx="16462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Unistrut part# 30066</a:t>
            </a:r>
          </a:p>
        </p:txBody>
      </p:sp>
      <p:sp>
        <p:nvSpPr>
          <p:cNvPr id="29709" name="Line 15"/>
          <p:cNvSpPr>
            <a:spLocks noChangeShapeType="1"/>
          </p:cNvSpPr>
          <p:nvPr/>
        </p:nvSpPr>
        <p:spPr bwMode="auto">
          <a:xfrm flipH="1">
            <a:off x="3962400" y="3581400"/>
            <a:ext cx="10668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9710" name="Picture 14" descr="MiTek3.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1" name="Text Box 4">
            <a:hlinkClick r:id="rId6"/>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132C3C3F-2B92-429C-87A7-A21A338553E7}" type="datetime1">
              <a:rPr lang="en-US" altLang="en-US" sz="1400" b="0" smtClean="0"/>
              <a:pPr eaLnBrk="1" hangingPunct="1"/>
              <a:t>2/15/2017</a:t>
            </a:fld>
            <a:endParaRPr lang="en-US" altLang="en-US" sz="1400" b="0" smtClean="0"/>
          </a:p>
        </p:txBody>
      </p:sp>
      <p:sp>
        <p:nvSpPr>
          <p:cNvPr id="30723" name="AutoShape 4">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Main Menu</a:t>
            </a:r>
            <a:r>
              <a:rPr lang="en-US" altLang="en-US" sz="1800" b="0"/>
              <a:t> </a:t>
            </a:r>
          </a:p>
        </p:txBody>
      </p:sp>
      <p:sp>
        <p:nvSpPr>
          <p:cNvPr id="30724" name="AutoShape 5">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30725" name="Text Box 7">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sp>
        <p:nvSpPr>
          <p:cNvPr id="30726" name="Text Box 8"/>
          <p:cNvSpPr txBox="1">
            <a:spLocks noChangeArrowheads="1"/>
          </p:cNvSpPr>
          <p:nvPr/>
        </p:nvSpPr>
        <p:spPr bwMode="auto">
          <a:xfrm>
            <a:off x="4724400" y="609600"/>
            <a:ext cx="231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a:t>Safety Labels  </a:t>
            </a:r>
          </a:p>
        </p:txBody>
      </p:sp>
      <p:pic>
        <p:nvPicPr>
          <p:cNvPr id="30727" name="Picture 9" descr="6915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752600"/>
            <a:ext cx="26289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 Box 10"/>
          <p:cNvSpPr txBox="1">
            <a:spLocks noChangeArrowheads="1"/>
          </p:cNvSpPr>
          <p:nvPr/>
        </p:nvSpPr>
        <p:spPr bwMode="auto">
          <a:xfrm>
            <a:off x="5029200" y="2057400"/>
            <a:ext cx="1111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Part# 691528</a:t>
            </a:r>
          </a:p>
        </p:txBody>
      </p:sp>
      <p:pic>
        <p:nvPicPr>
          <p:cNvPr id="30729" name="Picture 11" descr="6915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667000"/>
            <a:ext cx="25908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ext Box 12"/>
          <p:cNvSpPr txBox="1">
            <a:spLocks noChangeArrowheads="1"/>
          </p:cNvSpPr>
          <p:nvPr/>
        </p:nvSpPr>
        <p:spPr bwMode="auto">
          <a:xfrm>
            <a:off x="5029200" y="2971800"/>
            <a:ext cx="1111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Part# 691501</a:t>
            </a:r>
          </a:p>
        </p:txBody>
      </p:sp>
      <p:pic>
        <p:nvPicPr>
          <p:cNvPr id="30731" name="Picture 13" descr="6915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657600"/>
            <a:ext cx="2590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 Box 14"/>
          <p:cNvSpPr txBox="1">
            <a:spLocks noChangeArrowheads="1"/>
          </p:cNvSpPr>
          <p:nvPr/>
        </p:nvSpPr>
        <p:spPr bwMode="auto">
          <a:xfrm>
            <a:off x="5029200" y="3886200"/>
            <a:ext cx="1111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Part# 691500</a:t>
            </a:r>
          </a:p>
        </p:txBody>
      </p:sp>
      <p:pic>
        <p:nvPicPr>
          <p:cNvPr id="30733" name="Picture 15" descr="6915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648200"/>
            <a:ext cx="25908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4" name="Text Box 16"/>
          <p:cNvSpPr txBox="1">
            <a:spLocks noChangeArrowheads="1"/>
          </p:cNvSpPr>
          <p:nvPr/>
        </p:nvSpPr>
        <p:spPr bwMode="auto">
          <a:xfrm>
            <a:off x="5029200" y="4876800"/>
            <a:ext cx="1111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Part# 691507</a:t>
            </a:r>
          </a:p>
        </p:txBody>
      </p:sp>
      <p:pic>
        <p:nvPicPr>
          <p:cNvPr id="30735" name="Picture 17" descr="6917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5638800"/>
            <a:ext cx="25908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6" name="Text Box 18"/>
          <p:cNvSpPr txBox="1">
            <a:spLocks noChangeArrowheads="1"/>
          </p:cNvSpPr>
          <p:nvPr/>
        </p:nvSpPr>
        <p:spPr bwMode="auto">
          <a:xfrm>
            <a:off x="5029200" y="5867400"/>
            <a:ext cx="1111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Part# 691701</a:t>
            </a:r>
          </a:p>
        </p:txBody>
      </p:sp>
      <p:pic>
        <p:nvPicPr>
          <p:cNvPr id="30737" name="Picture 17" descr="MiTek3.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8" name="Text Box 4">
            <a:hlinkClick r:id="rId10"/>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0107CD80-A9FC-479E-9DDC-EC54FDE84850}" type="datetime1">
              <a:rPr lang="en-US" altLang="en-US" sz="1400" b="0" smtClean="0"/>
              <a:pPr eaLnBrk="1" hangingPunct="1"/>
              <a:t>2/15/2017</a:t>
            </a:fld>
            <a:endParaRPr lang="en-US" altLang="en-US" sz="1400" b="0" smtClean="0"/>
          </a:p>
        </p:txBody>
      </p:sp>
      <p:pic>
        <p:nvPicPr>
          <p:cNvPr id="4099" name="Picture 2" descr="fixture-ste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00200"/>
            <a:ext cx="472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459" name="Picture 3" descr="j017402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715000"/>
            <a:ext cx="1190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5460" name="Text Box 4"/>
          <p:cNvSpPr txBox="1">
            <a:spLocks noChangeArrowheads="1"/>
          </p:cNvSpPr>
          <p:nvPr/>
        </p:nvSpPr>
        <p:spPr bwMode="auto">
          <a:xfrm>
            <a:off x="2409825" y="5257800"/>
            <a:ext cx="6594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Once you find the part number you need, click on the web site link</a:t>
            </a:r>
          </a:p>
        </p:txBody>
      </p:sp>
      <p:sp>
        <p:nvSpPr>
          <p:cNvPr id="275461" name="AutoShape 5"/>
          <p:cNvSpPr>
            <a:spLocks noChangeArrowheads="1"/>
          </p:cNvSpPr>
          <p:nvPr/>
        </p:nvSpPr>
        <p:spPr bwMode="auto">
          <a:xfrm rot="-3476558">
            <a:off x="3117057" y="4426743"/>
            <a:ext cx="228600" cy="366713"/>
          </a:xfrm>
          <a:prstGeom prst="upArrow">
            <a:avLst>
              <a:gd name="adj1" fmla="val 50000"/>
              <a:gd name="adj2" fmla="val 40104"/>
            </a:avLst>
          </a:prstGeom>
          <a:solidFill>
            <a:srgbClr val="FFFFFF"/>
          </a:solidFill>
          <a:ln w="12700" algn="ctr">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4103" name="Text Box 6"/>
          <p:cNvSpPr txBox="1">
            <a:spLocks noChangeArrowheads="1"/>
          </p:cNvSpPr>
          <p:nvPr/>
        </p:nvSpPr>
        <p:spPr bwMode="auto">
          <a:xfrm>
            <a:off x="3276600" y="457200"/>
            <a:ext cx="52117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3200"/>
              <a:t>How to get to the eSTORE</a:t>
            </a:r>
          </a:p>
        </p:txBody>
      </p:sp>
      <p:sp>
        <p:nvSpPr>
          <p:cNvPr id="4104" name="Text Box 7"/>
          <p:cNvSpPr txBox="1">
            <a:spLocks noChangeArrowheads="1"/>
          </p:cNvSpPr>
          <p:nvPr/>
        </p:nvSpPr>
        <p:spPr bwMode="auto">
          <a:xfrm rot="1898387">
            <a:off x="5562600" y="2590800"/>
            <a:ext cx="118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solidFill>
                  <a:schemeClr val="folHlink"/>
                </a:solidFill>
              </a:rPr>
              <a:t>Example </a:t>
            </a:r>
          </a:p>
        </p:txBody>
      </p:sp>
      <p:pic>
        <p:nvPicPr>
          <p:cNvPr id="4105" name="Picture 8" descr="MiTek3.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 Box 4">
            <a:hlinkClick r:id="rId5"/>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
        <p:nvSpPr>
          <p:cNvPr id="4107" name="Text Box 7">
            <a:hlinkClick r:id="rId6"/>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275460"/>
                                        </p:tgtEl>
                                        <p:attrNameLst>
                                          <p:attrName>style.visibility</p:attrName>
                                        </p:attrNameLst>
                                      </p:cBhvr>
                                      <p:to>
                                        <p:strVal val="visible"/>
                                      </p:to>
                                    </p:set>
                                    <p:anim calcmode="discrete" valueType="clr">
                                      <p:cBhvr override="childStyle">
                                        <p:cTn id="7" dur="80"/>
                                        <p:tgtEl>
                                          <p:spTgt spid="2754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5460"/>
                                        </p:tgtEl>
                                        <p:attrNameLst>
                                          <p:attrName>fillcolor</p:attrName>
                                        </p:attrNameLst>
                                      </p:cBhvr>
                                      <p:tavLst>
                                        <p:tav tm="0">
                                          <p:val>
                                            <p:clrVal>
                                              <a:schemeClr val="accent2"/>
                                            </p:clrVal>
                                          </p:val>
                                        </p:tav>
                                        <p:tav tm="50000">
                                          <p:val>
                                            <p:clrVal>
                                              <a:schemeClr val="hlink"/>
                                            </p:clrVal>
                                          </p:val>
                                        </p:tav>
                                      </p:tavLst>
                                    </p:anim>
                                    <p:set>
                                      <p:cBhvr>
                                        <p:cTn id="9" dur="80"/>
                                        <p:tgtEl>
                                          <p:spTgt spid="275460"/>
                                        </p:tgtEl>
                                        <p:attrNameLst>
                                          <p:attrName>fill.type</p:attrName>
                                        </p:attrNameLst>
                                      </p:cBhvr>
                                      <p:to>
                                        <p:strVal val="solid"/>
                                      </p:to>
                                    </p:set>
                                  </p:childTnLst>
                                </p:cTn>
                              </p:par>
                            </p:childTnLst>
                          </p:cTn>
                        </p:par>
                        <p:par>
                          <p:cTn id="10" fill="hold" nodeType="afterGroup">
                            <p:stCondLst>
                              <p:cond delay="2660"/>
                            </p:stCondLst>
                            <p:childTnLst>
                              <p:par>
                                <p:cTn id="11" presetID="1" presetClass="entr" presetSubtype="0" fill="hold" grpId="0" nodeType="afterEffect">
                                  <p:stCondLst>
                                    <p:cond delay="1000"/>
                                  </p:stCondLst>
                                  <p:childTnLst>
                                    <p:set>
                                      <p:cBhvr>
                                        <p:cTn id="12" dur="1" fill="hold">
                                          <p:stCondLst>
                                            <p:cond delay="0"/>
                                          </p:stCondLst>
                                        </p:cTn>
                                        <p:tgtEl>
                                          <p:spTgt spid="275461"/>
                                        </p:tgtEl>
                                        <p:attrNameLst>
                                          <p:attrName>style.visibility</p:attrName>
                                        </p:attrNameLst>
                                      </p:cBhvr>
                                      <p:to>
                                        <p:strVal val="visible"/>
                                      </p:to>
                                    </p:set>
                                  </p:childTnLst>
                                </p:cTn>
                              </p:par>
                            </p:childTnLst>
                          </p:cTn>
                        </p:par>
                        <p:par>
                          <p:cTn id="13" fill="hold" nodeType="afterGroup">
                            <p:stCondLst>
                              <p:cond delay="3660"/>
                            </p:stCondLst>
                            <p:childTnLst>
                              <p:par>
                                <p:cTn id="14" presetID="1" presetClass="entr" presetSubtype="0" fill="hold" nodeType="afterEffect">
                                  <p:stCondLst>
                                    <p:cond delay="500"/>
                                  </p:stCondLst>
                                  <p:childTnLst>
                                    <p:set>
                                      <p:cBhvr>
                                        <p:cTn id="15" dur="1" fill="hold">
                                          <p:stCondLst>
                                            <p:cond delay="0"/>
                                          </p:stCondLst>
                                        </p:cTn>
                                        <p:tgtEl>
                                          <p:spTgt spid="275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0" grpId="0"/>
      <p:bldP spid="2754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8D82F8EC-42D4-4199-AE57-0BA33D3595E9}" type="datetime1">
              <a:rPr lang="en-US" altLang="en-US" sz="1400" b="0" smtClean="0"/>
              <a:pPr eaLnBrk="1" hangingPunct="1"/>
              <a:t>2/15/2017</a:t>
            </a:fld>
            <a:endParaRPr lang="en-US" altLang="en-US" sz="1400" b="0" smtClean="0"/>
          </a:p>
        </p:txBody>
      </p:sp>
      <p:pic>
        <p:nvPicPr>
          <p:cNvPr id="5123" name="Picture 2" descr="machinery web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00200"/>
            <a:ext cx="5181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83" name="Text Box 3"/>
          <p:cNvSpPr txBox="1">
            <a:spLocks noChangeArrowheads="1"/>
          </p:cNvSpPr>
          <p:nvPr/>
        </p:nvSpPr>
        <p:spPr bwMode="auto">
          <a:xfrm>
            <a:off x="2514600" y="5486400"/>
            <a:ext cx="527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This is the web site, click on the machinery tab</a:t>
            </a:r>
          </a:p>
        </p:txBody>
      </p:sp>
      <p:sp>
        <p:nvSpPr>
          <p:cNvPr id="276484" name="AutoShape 4"/>
          <p:cNvSpPr>
            <a:spLocks noChangeArrowheads="1"/>
          </p:cNvSpPr>
          <p:nvPr/>
        </p:nvSpPr>
        <p:spPr bwMode="auto">
          <a:xfrm rot="-3476558">
            <a:off x="4488657" y="2216943"/>
            <a:ext cx="228600" cy="366713"/>
          </a:xfrm>
          <a:prstGeom prst="upArrow">
            <a:avLst>
              <a:gd name="adj1" fmla="val 50000"/>
              <a:gd name="adj2" fmla="val 40104"/>
            </a:avLst>
          </a:prstGeom>
          <a:solidFill>
            <a:srgbClr val="FFFFFF"/>
          </a:solidFill>
          <a:ln w="12700" algn="ctr">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pic>
        <p:nvPicPr>
          <p:cNvPr id="276485" name="Picture 5" descr="j017402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715000"/>
            <a:ext cx="1190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
          <p:cNvSpPr txBox="1">
            <a:spLocks noChangeArrowheads="1"/>
          </p:cNvSpPr>
          <p:nvPr/>
        </p:nvSpPr>
        <p:spPr bwMode="auto">
          <a:xfrm>
            <a:off x="3276600" y="457200"/>
            <a:ext cx="52117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3200"/>
              <a:t>How to get to the eSTORE</a:t>
            </a:r>
          </a:p>
        </p:txBody>
      </p:sp>
      <p:pic>
        <p:nvPicPr>
          <p:cNvPr id="5128" name="Picture 7" descr="MiTek3.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4">
            <a:hlinkClick r:id="rId5"/>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
        <p:nvSpPr>
          <p:cNvPr id="5130" name="Text Box 7">
            <a:hlinkClick r:id="rId6"/>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276483"/>
                                        </p:tgtEl>
                                        <p:attrNameLst>
                                          <p:attrName>style.visibility</p:attrName>
                                        </p:attrNameLst>
                                      </p:cBhvr>
                                      <p:to>
                                        <p:strVal val="visible"/>
                                      </p:to>
                                    </p:set>
                                    <p:anim calcmode="discrete" valueType="clr">
                                      <p:cBhvr override="childStyle">
                                        <p:cTn id="7" dur="80"/>
                                        <p:tgtEl>
                                          <p:spTgt spid="27648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483"/>
                                        </p:tgtEl>
                                        <p:attrNameLst>
                                          <p:attrName>fillcolor</p:attrName>
                                        </p:attrNameLst>
                                      </p:cBhvr>
                                      <p:tavLst>
                                        <p:tav tm="0">
                                          <p:val>
                                            <p:clrVal>
                                              <a:schemeClr val="accent2"/>
                                            </p:clrVal>
                                          </p:val>
                                        </p:tav>
                                        <p:tav tm="50000">
                                          <p:val>
                                            <p:clrVal>
                                              <a:schemeClr val="hlink"/>
                                            </p:clrVal>
                                          </p:val>
                                        </p:tav>
                                      </p:tavLst>
                                    </p:anim>
                                    <p:set>
                                      <p:cBhvr>
                                        <p:cTn id="9" dur="80"/>
                                        <p:tgtEl>
                                          <p:spTgt spid="276483"/>
                                        </p:tgtEl>
                                        <p:attrNameLst>
                                          <p:attrName>fill.type</p:attrName>
                                        </p:attrNameLst>
                                      </p:cBhvr>
                                      <p:to>
                                        <p:strVal val="solid"/>
                                      </p:to>
                                    </p:set>
                                  </p:childTnLst>
                                </p:cTn>
                              </p:par>
                            </p:childTnLst>
                          </p:cTn>
                        </p:par>
                        <p:par>
                          <p:cTn id="10" fill="hold" nodeType="afterGroup">
                            <p:stCondLst>
                              <p:cond delay="2100"/>
                            </p:stCondLst>
                            <p:childTnLst>
                              <p:par>
                                <p:cTn id="11" presetID="1" presetClass="entr" presetSubtype="0" fill="hold" grpId="0" nodeType="afterEffect">
                                  <p:stCondLst>
                                    <p:cond delay="1000"/>
                                  </p:stCondLst>
                                  <p:childTnLst>
                                    <p:set>
                                      <p:cBhvr>
                                        <p:cTn id="12" dur="1" fill="hold">
                                          <p:stCondLst>
                                            <p:cond delay="0"/>
                                          </p:stCondLst>
                                        </p:cTn>
                                        <p:tgtEl>
                                          <p:spTgt spid="276484"/>
                                        </p:tgtEl>
                                        <p:attrNameLst>
                                          <p:attrName>style.visibility</p:attrName>
                                        </p:attrNameLst>
                                      </p:cBhvr>
                                      <p:to>
                                        <p:strVal val="visible"/>
                                      </p:to>
                                    </p:set>
                                  </p:childTnLst>
                                </p:cTn>
                              </p:par>
                            </p:childTnLst>
                          </p:cTn>
                        </p:par>
                        <p:par>
                          <p:cTn id="13" fill="hold" nodeType="afterGroup">
                            <p:stCondLst>
                              <p:cond delay="3100"/>
                            </p:stCondLst>
                            <p:childTnLst>
                              <p:par>
                                <p:cTn id="14" presetID="1" presetClass="entr" presetSubtype="0" fill="hold" nodeType="afterEffect">
                                  <p:stCondLst>
                                    <p:cond delay="500"/>
                                  </p:stCondLst>
                                  <p:childTnLst>
                                    <p:set>
                                      <p:cBhvr>
                                        <p:cTn id="15" dur="1" fill="hold">
                                          <p:stCondLst>
                                            <p:cond delay="0"/>
                                          </p:stCondLst>
                                        </p:cTn>
                                        <p:tgtEl>
                                          <p:spTgt spid="276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p:bldP spid="2764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C2ADD3CD-FA86-4C21-9BE2-AD3ED678E1B1}" type="datetime1">
              <a:rPr lang="en-US" altLang="en-US" sz="1400" b="0" smtClean="0"/>
              <a:pPr eaLnBrk="1" hangingPunct="1"/>
              <a:t>2/15/2017</a:t>
            </a:fld>
            <a:endParaRPr lang="en-US" altLang="en-US" sz="1400" b="0" smtClean="0"/>
          </a:p>
        </p:txBody>
      </p:sp>
      <p:sp>
        <p:nvSpPr>
          <p:cNvPr id="277506" name="Text Box 2"/>
          <p:cNvSpPr txBox="1">
            <a:spLocks noChangeArrowheads="1"/>
          </p:cNvSpPr>
          <p:nvPr/>
        </p:nvSpPr>
        <p:spPr bwMode="auto">
          <a:xfrm>
            <a:off x="3657600" y="5807075"/>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altLang="en-US" sz="1800"/>
              <a:t>Click the </a:t>
            </a:r>
            <a:r>
              <a:rPr lang="en-US" altLang="en-US" sz="1800" i="1"/>
              <a:t>Ordering Parts </a:t>
            </a:r>
            <a:r>
              <a:rPr lang="en-US" altLang="en-US" sz="1800"/>
              <a:t>menu, then, click </a:t>
            </a:r>
            <a:r>
              <a:rPr lang="en-US" altLang="en-US" sz="1800" i="1"/>
              <a:t>eStore.</a:t>
            </a:r>
          </a:p>
        </p:txBody>
      </p:sp>
      <p:grpSp>
        <p:nvGrpSpPr>
          <p:cNvPr id="6148" name="Group 3"/>
          <p:cNvGrpSpPr>
            <a:grpSpLocks/>
          </p:cNvGrpSpPr>
          <p:nvPr/>
        </p:nvGrpSpPr>
        <p:grpSpPr bwMode="auto">
          <a:xfrm>
            <a:off x="2286000" y="1600200"/>
            <a:ext cx="6096000" cy="3802063"/>
            <a:chOff x="1440" y="1008"/>
            <a:chExt cx="3840" cy="2395"/>
          </a:xfrm>
        </p:grpSpPr>
        <p:pic>
          <p:nvPicPr>
            <p:cNvPr id="6154" name="Picture 4"/>
            <p:cNvPicPr>
              <a:picLocks noChangeAspect="1" noChangeArrowheads="1"/>
            </p:cNvPicPr>
            <p:nvPr/>
          </p:nvPicPr>
          <p:blipFill>
            <a:blip r:embed="rId3">
              <a:extLst>
                <a:ext uri="{28A0092B-C50C-407E-A947-70E740481C1C}">
                  <a14:useLocalDpi xmlns:a14="http://schemas.microsoft.com/office/drawing/2010/main" val="0"/>
                </a:ext>
              </a:extLst>
            </a:blip>
            <a:srcRect l="15334" t="14201" r="12000" b="32150"/>
            <a:stretch>
              <a:fillRect/>
            </a:stretch>
          </p:blipFill>
          <p:spPr bwMode="auto">
            <a:xfrm>
              <a:off x="1440" y="1008"/>
              <a:ext cx="3840" cy="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6155" name="AutoShape 5"/>
            <p:cNvSpPr>
              <a:spLocks noChangeArrowheads="1"/>
            </p:cNvSpPr>
            <p:nvPr/>
          </p:nvSpPr>
          <p:spPr bwMode="auto">
            <a:xfrm rot="-3476558">
              <a:off x="4316" y="1444"/>
              <a:ext cx="144" cy="231"/>
            </a:xfrm>
            <a:prstGeom prst="upArrow">
              <a:avLst>
                <a:gd name="adj1" fmla="val 50000"/>
                <a:gd name="adj2" fmla="val 40104"/>
              </a:avLst>
            </a:prstGeom>
            <a:solidFill>
              <a:srgbClr val="FFFFFF"/>
            </a:solidFill>
            <a:ln w="12700" algn="ctr">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grpSp>
      <p:pic>
        <p:nvPicPr>
          <p:cNvPr id="277510" name="Picture 6" descr="j017402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5715000"/>
            <a:ext cx="1190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7"/>
          <p:cNvSpPr txBox="1">
            <a:spLocks noChangeArrowheads="1"/>
          </p:cNvSpPr>
          <p:nvPr/>
        </p:nvSpPr>
        <p:spPr bwMode="auto">
          <a:xfrm>
            <a:off x="3424238" y="457200"/>
            <a:ext cx="4918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3200"/>
              <a:t>How to Get to the </a:t>
            </a:r>
            <a:r>
              <a:rPr lang="en-US" altLang="en-US" sz="3200" i="1"/>
              <a:t>eStore</a:t>
            </a:r>
          </a:p>
        </p:txBody>
      </p:sp>
      <p:pic>
        <p:nvPicPr>
          <p:cNvPr id="6151" name="Picture 8" descr="MiTek3.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4">
            <a:hlinkClick r:id="rId6"/>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
        <p:nvSpPr>
          <p:cNvPr id="6153" name="Text Box 7">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77506"/>
                                        </p:tgtEl>
                                        <p:attrNameLst>
                                          <p:attrName>style.visibility</p:attrName>
                                        </p:attrNameLst>
                                      </p:cBhvr>
                                      <p:to>
                                        <p:strVal val="visible"/>
                                      </p:to>
                                    </p:set>
                                    <p:anim calcmode="discrete" valueType="clr">
                                      <p:cBhvr override="childStyle">
                                        <p:cTn id="7" dur="80"/>
                                        <p:tgtEl>
                                          <p:spTgt spid="2775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7506"/>
                                        </p:tgtEl>
                                        <p:attrNameLst>
                                          <p:attrName>fillcolor</p:attrName>
                                        </p:attrNameLst>
                                      </p:cBhvr>
                                      <p:tavLst>
                                        <p:tav tm="0">
                                          <p:val>
                                            <p:clrVal>
                                              <a:schemeClr val="accent2"/>
                                            </p:clrVal>
                                          </p:val>
                                        </p:tav>
                                        <p:tav tm="50000">
                                          <p:val>
                                            <p:clrVal>
                                              <a:schemeClr val="hlink"/>
                                            </p:clrVal>
                                          </p:val>
                                        </p:tav>
                                      </p:tavLst>
                                    </p:anim>
                                    <p:set>
                                      <p:cBhvr>
                                        <p:cTn id="9" dur="80"/>
                                        <p:tgtEl>
                                          <p:spTgt spid="277506"/>
                                        </p:tgtEl>
                                        <p:attrNameLst>
                                          <p:attrName>fill.type</p:attrName>
                                        </p:attrNameLst>
                                      </p:cBhvr>
                                      <p:to>
                                        <p:strVal val="solid"/>
                                      </p:to>
                                    </p:set>
                                  </p:childTnLst>
                                </p:cTn>
                              </p:par>
                            </p:childTnLst>
                          </p:cTn>
                        </p:par>
                        <p:par>
                          <p:cTn id="10" fill="hold" nodeType="afterGroup">
                            <p:stCondLst>
                              <p:cond delay="1760"/>
                            </p:stCondLst>
                            <p:childTnLst>
                              <p:par>
                                <p:cTn id="11" presetID="1" presetClass="entr" presetSubtype="0" fill="hold" nodeType="afterEffect">
                                  <p:stCondLst>
                                    <p:cond delay="500"/>
                                  </p:stCondLst>
                                  <p:childTnLst>
                                    <p:set>
                                      <p:cBhvr>
                                        <p:cTn id="12" dur="1" fill="hold">
                                          <p:stCondLst>
                                            <p:cond delay="0"/>
                                          </p:stCondLst>
                                        </p:cTn>
                                        <p:tgtEl>
                                          <p:spTgt spid="277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7E287661-6E32-4751-9A92-34827FC51971}" type="datetime1">
              <a:rPr lang="en-US" altLang="en-US" sz="1400" b="0" smtClean="0"/>
              <a:pPr eaLnBrk="1" hangingPunct="1"/>
              <a:t>2/15/2017</a:t>
            </a:fld>
            <a:endParaRPr lang="en-US" altLang="en-US" sz="1400" b="0" smtClean="0"/>
          </a:p>
        </p:txBody>
      </p:sp>
      <p:sp>
        <p:nvSpPr>
          <p:cNvPr id="7171" name="Text Box 2"/>
          <p:cNvSpPr txBox="1">
            <a:spLocks noChangeArrowheads="1"/>
          </p:cNvSpPr>
          <p:nvPr/>
        </p:nvSpPr>
        <p:spPr bwMode="auto">
          <a:xfrm>
            <a:off x="2228850" y="5438775"/>
            <a:ext cx="68389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altLang="en-US" sz="1800"/>
              <a:t>Enter your </a:t>
            </a:r>
            <a:r>
              <a:rPr lang="en-US" altLang="en-US" sz="1800" i="1"/>
              <a:t>eStore</a:t>
            </a:r>
            <a:r>
              <a:rPr lang="en-US" altLang="en-US" sz="1800"/>
              <a:t> login and password and click </a:t>
            </a:r>
            <a:r>
              <a:rPr lang="en-US" altLang="en-US" sz="1800" i="1"/>
              <a:t>Login</a:t>
            </a:r>
            <a:r>
              <a:rPr lang="en-US" altLang="en-US" sz="1800"/>
              <a:t>.</a:t>
            </a:r>
          </a:p>
          <a:p>
            <a:pPr algn="l" eaLnBrk="1" hangingPunct="1"/>
            <a:endParaRPr lang="en-US" altLang="en-US" sz="1800"/>
          </a:p>
          <a:p>
            <a:pPr algn="l" eaLnBrk="1" hangingPunct="1"/>
            <a:r>
              <a:rPr lang="en-US" altLang="en-US" sz="1800"/>
              <a:t>If you need to register, click the </a:t>
            </a:r>
            <a:r>
              <a:rPr lang="en-US" altLang="en-US" sz="1800" i="1"/>
              <a:t>Click here to register </a:t>
            </a:r>
            <a:r>
              <a:rPr lang="en-US" altLang="en-US" sz="1800"/>
              <a:t>button. </a:t>
            </a:r>
          </a:p>
        </p:txBody>
      </p:sp>
      <p:sp>
        <p:nvSpPr>
          <p:cNvPr id="7172" name="AutoShape 3">
            <a:hlinkClick r:id="rId3" action="ppaction://hlinksldjump" highlightClick="1"/>
          </p:cNvPr>
          <p:cNvSpPr>
            <a:spLocks noChangeArrowheads="1"/>
          </p:cNvSpPr>
          <p:nvPr/>
        </p:nvSpPr>
        <p:spPr bwMode="auto">
          <a:xfrm>
            <a:off x="152400" y="1752600"/>
            <a:ext cx="18288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2000"/>
              <a:t>Main Menu</a:t>
            </a:r>
          </a:p>
        </p:txBody>
      </p:sp>
      <p:sp>
        <p:nvSpPr>
          <p:cNvPr id="7173" name="AutoShape 4">
            <a:hlinkClick r:id="" action="ppaction://hlinkshowjump?jump=endshow" highlightClick="1"/>
          </p:cNvPr>
          <p:cNvSpPr>
            <a:spLocks noChangeArrowheads="1"/>
          </p:cNvSpPr>
          <p:nvPr/>
        </p:nvSpPr>
        <p:spPr bwMode="auto">
          <a:xfrm>
            <a:off x="533400" y="25146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7174" name="Text Box 5"/>
          <p:cNvSpPr txBox="1">
            <a:spLocks noChangeArrowheads="1"/>
          </p:cNvSpPr>
          <p:nvPr/>
        </p:nvSpPr>
        <p:spPr bwMode="auto">
          <a:xfrm>
            <a:off x="3424238" y="457200"/>
            <a:ext cx="4918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3200"/>
              <a:t>How to Get to the </a:t>
            </a:r>
            <a:r>
              <a:rPr lang="en-US" altLang="en-US" sz="3200" i="1"/>
              <a:t>eStore</a:t>
            </a:r>
          </a:p>
        </p:txBody>
      </p:sp>
      <p:pic>
        <p:nvPicPr>
          <p:cNvPr id="7175" name="Picture 6"/>
          <p:cNvPicPr>
            <a:picLocks noChangeAspect="1" noChangeArrowheads="1"/>
          </p:cNvPicPr>
          <p:nvPr/>
        </p:nvPicPr>
        <p:blipFill>
          <a:blip r:embed="rId4">
            <a:extLst>
              <a:ext uri="{28A0092B-C50C-407E-A947-70E740481C1C}">
                <a14:useLocalDpi xmlns:a14="http://schemas.microsoft.com/office/drawing/2010/main" val="0"/>
              </a:ext>
            </a:extLst>
          </a:blip>
          <a:srcRect l="14667" t="14201" r="9334" b="30435"/>
          <a:stretch>
            <a:fillRect/>
          </a:stretch>
        </p:blipFill>
        <p:spPr bwMode="auto">
          <a:xfrm>
            <a:off x="2286000" y="1600200"/>
            <a:ext cx="60198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7176" name="Picture 7" descr="MiTek3.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4">
            <a:hlinkClick r:id="rId6"/>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
        <p:nvSpPr>
          <p:cNvPr id="7178" name="Text Box 7">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EAF02284-01DF-4F00-A1DD-C0F2BD8694B7}" type="datetime1">
              <a:rPr lang="en-US" altLang="en-US" sz="1400" b="0" smtClean="0"/>
              <a:pPr eaLnBrk="1" hangingPunct="1"/>
              <a:t>2/15/2017</a:t>
            </a:fld>
            <a:endParaRPr lang="en-US" altLang="en-US" sz="1400" b="0" smtClean="0"/>
          </a:p>
        </p:txBody>
      </p:sp>
      <p:pic>
        <p:nvPicPr>
          <p:cNvPr id="8195" name="Picture 13" descr="jack-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752600"/>
            <a:ext cx="3429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14"/>
          <p:cNvSpPr txBox="1">
            <a:spLocks noChangeArrowheads="1"/>
          </p:cNvSpPr>
          <p:nvPr/>
        </p:nvSpPr>
        <p:spPr bwMode="auto">
          <a:xfrm>
            <a:off x="4648200" y="304800"/>
            <a:ext cx="22796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3200"/>
              <a:t>Jack Table</a:t>
            </a:r>
          </a:p>
          <a:p>
            <a:pPr eaLnBrk="1" hangingPunct="1"/>
            <a:r>
              <a:rPr lang="en-US" altLang="en-US" sz="3200"/>
              <a:t>Main Menu</a:t>
            </a:r>
          </a:p>
        </p:txBody>
      </p:sp>
      <p:sp>
        <p:nvSpPr>
          <p:cNvPr id="8197" name="AutoShape 15">
            <a:hlinkClick r:id="rId3" action="ppaction://hlinksldjump" highlightClick="1"/>
          </p:cNvPr>
          <p:cNvSpPr>
            <a:spLocks noChangeArrowheads="1"/>
          </p:cNvSpPr>
          <p:nvPr/>
        </p:nvSpPr>
        <p:spPr bwMode="auto">
          <a:xfrm>
            <a:off x="152400" y="1600200"/>
            <a:ext cx="1828800" cy="661988"/>
          </a:xfrm>
          <a:prstGeom prst="actionButtonBlank">
            <a:avLst/>
          </a:prstGeom>
          <a:solidFill>
            <a:srgbClr val="FFCC00"/>
          </a:solidFill>
          <a:ln w="9525">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Navigating the</a:t>
            </a:r>
          </a:p>
          <a:p>
            <a:pPr eaLnBrk="1" hangingPunct="1"/>
            <a:r>
              <a:rPr lang="en-US" altLang="en-US" sz="1800"/>
              <a:t>CD</a:t>
            </a:r>
          </a:p>
        </p:txBody>
      </p:sp>
      <p:sp>
        <p:nvSpPr>
          <p:cNvPr id="8198" name="AutoShape 16">
            <a:hlinkClick r:id="" action="ppaction://hlinkshowjump?jump=endshow" highlightClick="1"/>
          </p:cNvPr>
          <p:cNvSpPr>
            <a:spLocks noChangeArrowheads="1"/>
          </p:cNvSpPr>
          <p:nvPr/>
        </p:nvSpPr>
        <p:spPr bwMode="auto">
          <a:xfrm>
            <a:off x="533400" y="23622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8199" name="AutoShape 17">
            <a:hlinkClick r:id="rId4" action="ppaction://hlinksldjump" highlightClick="1"/>
          </p:cNvPr>
          <p:cNvSpPr>
            <a:spLocks noChangeArrowheads="1"/>
          </p:cNvSpPr>
          <p:nvPr/>
        </p:nvSpPr>
        <p:spPr bwMode="auto">
          <a:xfrm>
            <a:off x="2286000" y="1600200"/>
            <a:ext cx="2743200" cy="509588"/>
          </a:xfrm>
          <a:prstGeom prst="actionButtonBlank">
            <a:avLst/>
          </a:prstGeom>
          <a:solidFill>
            <a:srgbClr val="FFCC00"/>
          </a:solidFill>
          <a:ln w="9525">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Electrical Starter Panel</a:t>
            </a:r>
          </a:p>
        </p:txBody>
      </p:sp>
      <p:sp>
        <p:nvSpPr>
          <p:cNvPr id="8200" name="AutoShape 18">
            <a:hlinkClick r:id="rId5" action="ppaction://hlinksldjump" highlightClick="1"/>
          </p:cNvPr>
          <p:cNvSpPr>
            <a:spLocks noChangeArrowheads="1"/>
          </p:cNvSpPr>
          <p:nvPr/>
        </p:nvSpPr>
        <p:spPr bwMode="auto">
          <a:xfrm>
            <a:off x="2286000" y="2209800"/>
            <a:ext cx="2743200" cy="533400"/>
          </a:xfrm>
          <a:prstGeom prst="actionButtonBlank">
            <a:avLst/>
          </a:prstGeom>
          <a:solidFill>
            <a:srgbClr val="FFCC00"/>
          </a:solidFill>
          <a:ln w="9525">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Electrical PB Panel</a:t>
            </a:r>
          </a:p>
        </p:txBody>
      </p:sp>
      <p:sp>
        <p:nvSpPr>
          <p:cNvPr id="8201" name="AutoShape 19">
            <a:hlinkClick r:id="rId6" action="ppaction://hlinksldjump" highlightClick="1"/>
          </p:cNvPr>
          <p:cNvSpPr>
            <a:spLocks noChangeArrowheads="1"/>
          </p:cNvSpPr>
          <p:nvPr/>
        </p:nvSpPr>
        <p:spPr bwMode="auto">
          <a:xfrm>
            <a:off x="2286000" y="2819400"/>
            <a:ext cx="2743200" cy="533400"/>
          </a:xfrm>
          <a:prstGeom prst="actionButtonBlank">
            <a:avLst/>
          </a:prstGeom>
          <a:solidFill>
            <a:srgbClr val="FFCC00"/>
          </a:solidFill>
          <a:ln w="9525">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Motor and Limit Switch</a:t>
            </a:r>
          </a:p>
        </p:txBody>
      </p:sp>
      <p:sp>
        <p:nvSpPr>
          <p:cNvPr id="8202" name="AutoShape 20">
            <a:hlinkClick r:id="rId7" action="ppaction://hlinksldjump" highlightClick="1"/>
          </p:cNvPr>
          <p:cNvSpPr>
            <a:spLocks noChangeArrowheads="1"/>
          </p:cNvSpPr>
          <p:nvPr/>
        </p:nvSpPr>
        <p:spPr bwMode="auto">
          <a:xfrm>
            <a:off x="2286000" y="3429000"/>
            <a:ext cx="2743200" cy="533400"/>
          </a:xfrm>
          <a:prstGeom prst="actionButtonBlank">
            <a:avLst/>
          </a:prstGeom>
          <a:solidFill>
            <a:srgbClr val="FFCC00"/>
          </a:solidFill>
          <a:ln w="9525">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Mechanical Parts</a:t>
            </a:r>
          </a:p>
        </p:txBody>
      </p:sp>
      <p:pic>
        <p:nvPicPr>
          <p:cNvPr id="8203" name="Picture 21" descr="BD18212_"/>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962400"/>
            <a:ext cx="13716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4" name="Group 22"/>
          <p:cNvGrpSpPr>
            <a:grpSpLocks/>
          </p:cNvGrpSpPr>
          <p:nvPr/>
        </p:nvGrpSpPr>
        <p:grpSpPr bwMode="auto">
          <a:xfrm>
            <a:off x="5257800" y="3505200"/>
            <a:ext cx="3886200" cy="476250"/>
            <a:chOff x="3216" y="3600"/>
            <a:chExt cx="2448" cy="300"/>
          </a:xfrm>
        </p:grpSpPr>
        <p:pic>
          <p:nvPicPr>
            <p:cNvPr id="8214" name="Picture 23"/>
            <p:cNvPicPr>
              <a:picLocks noChangeAspect="1" noChangeArrowheads="1"/>
            </p:cNvPicPr>
            <p:nvPr/>
          </p:nvPicPr>
          <p:blipFill>
            <a:blip r:embed="rId9">
              <a:extLst>
                <a:ext uri="{28A0092B-C50C-407E-A947-70E740481C1C}">
                  <a14:useLocalDpi xmlns:a14="http://schemas.microsoft.com/office/drawing/2010/main" val="0"/>
                </a:ext>
              </a:extLst>
            </a:blip>
            <a:srcRect l="30298" t="20528" r="18939" b="74637"/>
            <a:stretch>
              <a:fillRect/>
            </a:stretch>
          </p:blipFill>
          <p:spPr bwMode="auto">
            <a:xfrm>
              <a:off x="3216" y="3716"/>
              <a:ext cx="244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15" name="Group 24"/>
            <p:cNvGrpSpPr>
              <a:grpSpLocks/>
            </p:cNvGrpSpPr>
            <p:nvPr/>
          </p:nvGrpSpPr>
          <p:grpSpPr bwMode="auto">
            <a:xfrm>
              <a:off x="3516" y="3600"/>
              <a:ext cx="198" cy="171"/>
              <a:chOff x="900" y="544"/>
              <a:chExt cx="198" cy="171"/>
            </a:xfrm>
          </p:grpSpPr>
          <p:sp>
            <p:nvSpPr>
              <p:cNvPr id="8221" name="AutoShape 25"/>
              <p:cNvSpPr>
                <a:spLocks noChangeArrowheads="1"/>
              </p:cNvSpPr>
              <p:nvPr/>
            </p:nvSpPr>
            <p:spPr bwMode="auto">
              <a:xfrm rot="-8622972">
                <a:off x="964" y="628"/>
                <a:ext cx="134" cy="87"/>
              </a:xfrm>
              <a:prstGeom prst="leftArrow">
                <a:avLst>
                  <a:gd name="adj1" fmla="val 50000"/>
                  <a:gd name="adj2" fmla="val 38506"/>
                </a:avLst>
              </a:prstGeom>
              <a:solidFill>
                <a:srgbClr val="F1C63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grpSp>
            <p:nvGrpSpPr>
              <p:cNvPr id="8222" name="Group 26"/>
              <p:cNvGrpSpPr>
                <a:grpSpLocks/>
              </p:cNvGrpSpPr>
              <p:nvPr/>
            </p:nvGrpSpPr>
            <p:grpSpPr bwMode="auto">
              <a:xfrm>
                <a:off x="900" y="544"/>
                <a:ext cx="154" cy="144"/>
                <a:chOff x="900" y="564"/>
                <a:chExt cx="154" cy="144"/>
              </a:xfrm>
            </p:grpSpPr>
            <p:sp>
              <p:nvSpPr>
                <p:cNvPr id="8223" name="Oval 27"/>
                <p:cNvSpPr>
                  <a:spLocks noChangeArrowheads="1"/>
                </p:cNvSpPr>
                <p:nvPr/>
              </p:nvSpPr>
              <p:spPr bwMode="auto">
                <a:xfrm>
                  <a:off x="930" y="591"/>
                  <a:ext cx="96" cy="96"/>
                </a:xfrm>
                <a:prstGeom prst="ellipse">
                  <a:avLst/>
                </a:prstGeom>
                <a:solidFill>
                  <a:schemeClr val="bg1"/>
                </a:solidFill>
                <a:ln w="9525" algn="ctr">
                  <a:solidFill>
                    <a:srgbClr val="424243"/>
                  </a:solidFill>
                  <a:round/>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8224" name="Text Box 28"/>
                <p:cNvSpPr txBox="1">
                  <a:spLocks noChangeArrowheads="1"/>
                </p:cNvSpPr>
                <p:nvPr/>
              </p:nvSpPr>
              <p:spPr bwMode="auto">
                <a:xfrm>
                  <a:off x="900" y="564"/>
                  <a:ext cx="15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482600" eaLnBrk="0" hangingPunct="0">
                    <a:defRPr sz="2400" b="1">
                      <a:solidFill>
                        <a:schemeClr val="tx1"/>
                      </a:solidFill>
                      <a:latin typeface="Arial" charset="0"/>
                    </a:defRPr>
                  </a:lvl1pPr>
                  <a:lvl2pPr marL="742950" indent="-285750" defTabSz="482600" eaLnBrk="0" hangingPunct="0">
                    <a:defRPr sz="2400" b="1">
                      <a:solidFill>
                        <a:schemeClr val="tx1"/>
                      </a:solidFill>
                      <a:latin typeface="Arial" charset="0"/>
                    </a:defRPr>
                  </a:lvl2pPr>
                  <a:lvl3pPr marL="1143000" indent="-228600" defTabSz="482600" eaLnBrk="0" hangingPunct="0">
                    <a:defRPr sz="2400" b="1">
                      <a:solidFill>
                        <a:schemeClr val="tx1"/>
                      </a:solidFill>
                      <a:latin typeface="Arial" charset="0"/>
                    </a:defRPr>
                  </a:lvl3pPr>
                  <a:lvl4pPr marL="1600200" indent="-228600" defTabSz="482600" eaLnBrk="0" hangingPunct="0">
                    <a:defRPr sz="2400" b="1">
                      <a:solidFill>
                        <a:schemeClr val="tx1"/>
                      </a:solidFill>
                      <a:latin typeface="Arial" charset="0"/>
                    </a:defRPr>
                  </a:lvl4pPr>
                  <a:lvl5pPr marL="2057400" indent="-228600" defTabSz="482600" eaLnBrk="0" hangingPunct="0">
                    <a:defRPr sz="2400" b="1">
                      <a:solidFill>
                        <a:schemeClr val="tx1"/>
                      </a:solidFill>
                      <a:latin typeface="Arial" charset="0"/>
                    </a:defRPr>
                  </a:lvl5pPr>
                  <a:lvl6pPr marL="2514600" indent="-228600" algn="ctr" defTabSz="482600" eaLnBrk="0" fontAlgn="base" hangingPunct="0">
                    <a:spcBef>
                      <a:spcPct val="0"/>
                    </a:spcBef>
                    <a:spcAft>
                      <a:spcPct val="0"/>
                    </a:spcAft>
                    <a:defRPr sz="2400" b="1">
                      <a:solidFill>
                        <a:schemeClr val="tx1"/>
                      </a:solidFill>
                      <a:latin typeface="Arial" charset="0"/>
                    </a:defRPr>
                  </a:lvl6pPr>
                  <a:lvl7pPr marL="2971800" indent="-228600" algn="ctr" defTabSz="482600" eaLnBrk="0" fontAlgn="base" hangingPunct="0">
                    <a:spcBef>
                      <a:spcPct val="0"/>
                    </a:spcBef>
                    <a:spcAft>
                      <a:spcPct val="0"/>
                    </a:spcAft>
                    <a:defRPr sz="2400" b="1">
                      <a:solidFill>
                        <a:schemeClr val="tx1"/>
                      </a:solidFill>
                      <a:latin typeface="Arial" charset="0"/>
                    </a:defRPr>
                  </a:lvl7pPr>
                  <a:lvl8pPr marL="3429000" indent="-228600" algn="ctr" defTabSz="482600" eaLnBrk="0" fontAlgn="base" hangingPunct="0">
                    <a:spcBef>
                      <a:spcPct val="0"/>
                    </a:spcBef>
                    <a:spcAft>
                      <a:spcPct val="0"/>
                    </a:spcAft>
                    <a:defRPr sz="2400" b="1">
                      <a:solidFill>
                        <a:schemeClr val="tx1"/>
                      </a:solidFill>
                      <a:latin typeface="Arial" charset="0"/>
                    </a:defRPr>
                  </a:lvl8pPr>
                  <a:lvl9pPr marL="3886200" indent="-228600" algn="ctr" defTabSz="482600" eaLnBrk="0" fontAlgn="base" hangingPunct="0">
                    <a:spcBef>
                      <a:spcPct val="0"/>
                    </a:spcBef>
                    <a:spcAft>
                      <a:spcPct val="0"/>
                    </a:spcAft>
                    <a:defRPr sz="2400" b="1">
                      <a:solidFill>
                        <a:schemeClr val="tx1"/>
                      </a:solidFill>
                      <a:latin typeface="Arial" charset="0"/>
                    </a:defRPr>
                  </a:lvl9pPr>
                </a:lstStyle>
                <a:p>
                  <a:pPr eaLnBrk="1" hangingPunct="1"/>
                  <a:r>
                    <a:rPr lang="en-US" altLang="en-US" sz="900">
                      <a:solidFill>
                        <a:srgbClr val="424243"/>
                      </a:solidFill>
                    </a:rPr>
                    <a:t>1</a:t>
                  </a:r>
                </a:p>
              </p:txBody>
            </p:sp>
          </p:grpSp>
        </p:grpSp>
        <p:grpSp>
          <p:nvGrpSpPr>
            <p:cNvPr id="8216" name="Group 29"/>
            <p:cNvGrpSpPr>
              <a:grpSpLocks/>
            </p:cNvGrpSpPr>
            <p:nvPr/>
          </p:nvGrpSpPr>
          <p:grpSpPr bwMode="auto">
            <a:xfrm>
              <a:off x="5253" y="3634"/>
              <a:ext cx="154" cy="226"/>
              <a:chOff x="2637" y="562"/>
              <a:chExt cx="154" cy="226"/>
            </a:xfrm>
          </p:grpSpPr>
          <p:sp>
            <p:nvSpPr>
              <p:cNvPr id="8217" name="AutoShape 30"/>
              <p:cNvSpPr>
                <a:spLocks noChangeArrowheads="1"/>
              </p:cNvSpPr>
              <p:nvPr/>
            </p:nvSpPr>
            <p:spPr bwMode="auto">
              <a:xfrm rot="-3958638">
                <a:off x="2623" y="677"/>
                <a:ext cx="134" cy="87"/>
              </a:xfrm>
              <a:prstGeom prst="leftArrow">
                <a:avLst>
                  <a:gd name="adj1" fmla="val 50000"/>
                  <a:gd name="adj2" fmla="val 38506"/>
                </a:avLst>
              </a:prstGeom>
              <a:solidFill>
                <a:srgbClr val="F1C63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grpSp>
            <p:nvGrpSpPr>
              <p:cNvPr id="8218" name="Group 31"/>
              <p:cNvGrpSpPr>
                <a:grpSpLocks/>
              </p:cNvGrpSpPr>
              <p:nvPr/>
            </p:nvGrpSpPr>
            <p:grpSpPr bwMode="auto">
              <a:xfrm>
                <a:off x="2637" y="562"/>
                <a:ext cx="154" cy="144"/>
                <a:chOff x="2637" y="582"/>
                <a:chExt cx="154" cy="144"/>
              </a:xfrm>
            </p:grpSpPr>
            <p:sp>
              <p:nvSpPr>
                <p:cNvPr id="8219" name="Oval 32"/>
                <p:cNvSpPr>
                  <a:spLocks noChangeArrowheads="1"/>
                </p:cNvSpPr>
                <p:nvPr/>
              </p:nvSpPr>
              <p:spPr bwMode="auto">
                <a:xfrm>
                  <a:off x="2666" y="607"/>
                  <a:ext cx="96" cy="96"/>
                </a:xfrm>
                <a:prstGeom prst="ellipse">
                  <a:avLst/>
                </a:prstGeom>
                <a:solidFill>
                  <a:schemeClr val="bg1"/>
                </a:solidFill>
                <a:ln w="9525" algn="ctr">
                  <a:solidFill>
                    <a:srgbClr val="424243"/>
                  </a:solidFill>
                  <a:round/>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8220" name="Text Box 33"/>
                <p:cNvSpPr txBox="1">
                  <a:spLocks noChangeArrowheads="1"/>
                </p:cNvSpPr>
                <p:nvPr/>
              </p:nvSpPr>
              <p:spPr bwMode="auto">
                <a:xfrm>
                  <a:off x="2637" y="582"/>
                  <a:ext cx="15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482600" eaLnBrk="0" hangingPunct="0">
                    <a:defRPr sz="2400" b="1">
                      <a:solidFill>
                        <a:schemeClr val="tx1"/>
                      </a:solidFill>
                      <a:latin typeface="Arial" charset="0"/>
                    </a:defRPr>
                  </a:lvl1pPr>
                  <a:lvl2pPr marL="742950" indent="-285750" defTabSz="482600" eaLnBrk="0" hangingPunct="0">
                    <a:defRPr sz="2400" b="1">
                      <a:solidFill>
                        <a:schemeClr val="tx1"/>
                      </a:solidFill>
                      <a:latin typeface="Arial" charset="0"/>
                    </a:defRPr>
                  </a:lvl2pPr>
                  <a:lvl3pPr marL="1143000" indent="-228600" defTabSz="482600" eaLnBrk="0" hangingPunct="0">
                    <a:defRPr sz="2400" b="1">
                      <a:solidFill>
                        <a:schemeClr val="tx1"/>
                      </a:solidFill>
                      <a:latin typeface="Arial" charset="0"/>
                    </a:defRPr>
                  </a:lvl3pPr>
                  <a:lvl4pPr marL="1600200" indent="-228600" defTabSz="482600" eaLnBrk="0" hangingPunct="0">
                    <a:defRPr sz="2400" b="1">
                      <a:solidFill>
                        <a:schemeClr val="tx1"/>
                      </a:solidFill>
                      <a:latin typeface="Arial" charset="0"/>
                    </a:defRPr>
                  </a:lvl4pPr>
                  <a:lvl5pPr marL="2057400" indent="-228600" defTabSz="482600" eaLnBrk="0" hangingPunct="0">
                    <a:defRPr sz="2400" b="1">
                      <a:solidFill>
                        <a:schemeClr val="tx1"/>
                      </a:solidFill>
                      <a:latin typeface="Arial" charset="0"/>
                    </a:defRPr>
                  </a:lvl5pPr>
                  <a:lvl6pPr marL="2514600" indent="-228600" algn="ctr" defTabSz="482600" eaLnBrk="0" fontAlgn="base" hangingPunct="0">
                    <a:spcBef>
                      <a:spcPct val="0"/>
                    </a:spcBef>
                    <a:spcAft>
                      <a:spcPct val="0"/>
                    </a:spcAft>
                    <a:defRPr sz="2400" b="1">
                      <a:solidFill>
                        <a:schemeClr val="tx1"/>
                      </a:solidFill>
                      <a:latin typeface="Arial" charset="0"/>
                    </a:defRPr>
                  </a:lvl6pPr>
                  <a:lvl7pPr marL="2971800" indent="-228600" algn="ctr" defTabSz="482600" eaLnBrk="0" fontAlgn="base" hangingPunct="0">
                    <a:spcBef>
                      <a:spcPct val="0"/>
                    </a:spcBef>
                    <a:spcAft>
                      <a:spcPct val="0"/>
                    </a:spcAft>
                    <a:defRPr sz="2400" b="1">
                      <a:solidFill>
                        <a:schemeClr val="tx1"/>
                      </a:solidFill>
                      <a:latin typeface="Arial" charset="0"/>
                    </a:defRPr>
                  </a:lvl7pPr>
                  <a:lvl8pPr marL="3429000" indent="-228600" algn="ctr" defTabSz="482600" eaLnBrk="0" fontAlgn="base" hangingPunct="0">
                    <a:spcBef>
                      <a:spcPct val="0"/>
                    </a:spcBef>
                    <a:spcAft>
                      <a:spcPct val="0"/>
                    </a:spcAft>
                    <a:defRPr sz="2400" b="1">
                      <a:solidFill>
                        <a:schemeClr val="tx1"/>
                      </a:solidFill>
                      <a:latin typeface="Arial" charset="0"/>
                    </a:defRPr>
                  </a:lvl8pPr>
                  <a:lvl9pPr marL="3886200" indent="-228600" algn="ctr" defTabSz="482600" eaLnBrk="0" fontAlgn="base" hangingPunct="0">
                    <a:spcBef>
                      <a:spcPct val="0"/>
                    </a:spcBef>
                    <a:spcAft>
                      <a:spcPct val="0"/>
                    </a:spcAft>
                    <a:defRPr sz="2400" b="1">
                      <a:solidFill>
                        <a:schemeClr val="tx1"/>
                      </a:solidFill>
                      <a:latin typeface="Arial" charset="0"/>
                    </a:defRPr>
                  </a:lvl9pPr>
                </a:lstStyle>
                <a:p>
                  <a:pPr eaLnBrk="1" hangingPunct="1"/>
                  <a:r>
                    <a:rPr lang="en-US" altLang="en-US" sz="900">
                      <a:solidFill>
                        <a:srgbClr val="424243"/>
                      </a:solidFill>
                    </a:rPr>
                    <a:t>2</a:t>
                  </a:r>
                </a:p>
              </p:txBody>
            </p:sp>
          </p:grpSp>
        </p:grpSp>
      </p:grpSp>
      <p:sp>
        <p:nvSpPr>
          <p:cNvPr id="8205" name="Text Box 34"/>
          <p:cNvSpPr txBox="1">
            <a:spLocks noChangeArrowheads="1"/>
          </p:cNvSpPr>
          <p:nvPr/>
        </p:nvSpPr>
        <p:spPr bwMode="auto">
          <a:xfrm>
            <a:off x="7010400" y="4191000"/>
            <a:ext cx="1676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altLang="en-US" sz="1200">
                <a:solidFill>
                  <a:schemeClr val="hlink"/>
                </a:solidFill>
              </a:rPr>
              <a:t>Click on the one of the links to the right to order your parts from our on-line eStore or via e-mail.</a:t>
            </a:r>
          </a:p>
        </p:txBody>
      </p:sp>
      <p:sp>
        <p:nvSpPr>
          <p:cNvPr id="8206" name="Text Box 35">
            <a:hlinkClick r:id="rId10"/>
          </p:cNvPr>
          <p:cNvSpPr txBox="1">
            <a:spLocks noChangeArrowheads="1"/>
          </p:cNvSpPr>
          <p:nvPr/>
        </p:nvSpPr>
        <p:spPr bwMode="auto">
          <a:xfrm>
            <a:off x="6397625" y="5257800"/>
            <a:ext cx="2746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400"/>
              <a:t>http://www.mii.com/machinery</a:t>
            </a:r>
          </a:p>
        </p:txBody>
      </p:sp>
      <p:sp>
        <p:nvSpPr>
          <p:cNvPr id="8207" name="Text Box 36">
            <a:hlinkClick r:id="rId11"/>
          </p:cNvPr>
          <p:cNvSpPr txBox="1">
            <a:spLocks noChangeArrowheads="1"/>
          </p:cNvSpPr>
          <p:nvPr/>
        </p:nvSpPr>
        <p:spPr bwMode="auto">
          <a:xfrm>
            <a:off x="6553200" y="5638800"/>
            <a:ext cx="2028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altLang="en-US" sz="1600" b="0">
                <a:solidFill>
                  <a:schemeClr val="hlink"/>
                </a:solidFill>
              </a:rPr>
              <a:t>mitekparts@mii.com</a:t>
            </a:r>
          </a:p>
        </p:txBody>
      </p:sp>
      <p:sp>
        <p:nvSpPr>
          <p:cNvPr id="8208" name="AutoShape 37">
            <a:hlinkClick r:id="rId12" action="ppaction://hlinksldjump" highlightClick="1"/>
          </p:cNvPr>
          <p:cNvSpPr>
            <a:spLocks noChangeArrowheads="1"/>
          </p:cNvSpPr>
          <p:nvPr/>
        </p:nvSpPr>
        <p:spPr bwMode="auto">
          <a:xfrm>
            <a:off x="2286000" y="4038600"/>
            <a:ext cx="2743200" cy="509588"/>
          </a:xfrm>
          <a:prstGeom prst="actionButtonBlank">
            <a:avLst/>
          </a:prstGeom>
          <a:solidFill>
            <a:srgbClr val="FFCC00"/>
          </a:solidFill>
          <a:ln w="9525">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Hydraulic Parts</a:t>
            </a:r>
          </a:p>
        </p:txBody>
      </p:sp>
      <p:sp>
        <p:nvSpPr>
          <p:cNvPr id="8209" name="AutoShape 38">
            <a:hlinkClick r:id="rId13" action="ppaction://hlinksldjump" highlightClick="1"/>
          </p:cNvPr>
          <p:cNvSpPr>
            <a:spLocks noChangeArrowheads="1"/>
          </p:cNvSpPr>
          <p:nvPr/>
        </p:nvSpPr>
        <p:spPr bwMode="auto">
          <a:xfrm>
            <a:off x="2286000" y="4648200"/>
            <a:ext cx="2743200" cy="533400"/>
          </a:xfrm>
          <a:prstGeom prst="actionButtonBlank">
            <a:avLst/>
          </a:prstGeom>
          <a:solidFill>
            <a:srgbClr val="FFCC00"/>
          </a:solidFill>
          <a:ln w="9525">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Table Top</a:t>
            </a:r>
          </a:p>
        </p:txBody>
      </p:sp>
      <p:sp>
        <p:nvSpPr>
          <p:cNvPr id="8210" name="AutoShape 39">
            <a:hlinkClick r:id="rId14" action="ppaction://hlinksldjump" highlightClick="1"/>
          </p:cNvPr>
          <p:cNvSpPr>
            <a:spLocks noChangeArrowheads="1"/>
          </p:cNvSpPr>
          <p:nvPr/>
        </p:nvSpPr>
        <p:spPr bwMode="auto">
          <a:xfrm>
            <a:off x="2286000" y="5257800"/>
            <a:ext cx="2743200" cy="533400"/>
          </a:xfrm>
          <a:prstGeom prst="actionButtonBlank">
            <a:avLst/>
          </a:prstGeom>
          <a:solidFill>
            <a:srgbClr val="FFCC00"/>
          </a:solidFill>
          <a:ln w="9525">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Safety Labels</a:t>
            </a:r>
            <a:r>
              <a:rPr lang="en-US" altLang="en-US"/>
              <a:t> </a:t>
            </a:r>
          </a:p>
        </p:txBody>
      </p:sp>
      <p:pic>
        <p:nvPicPr>
          <p:cNvPr id="8211" name="Picture 29" descr="MiTek3.0.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2" name="Text Box 4">
            <a:hlinkClick r:id="rId16"/>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
        <p:nvSpPr>
          <p:cNvPr id="8213" name="Text Box 7">
            <a:hlinkClick r:id="rId11"/>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D5FAD8B3-7D9D-4B17-8190-5E5F9D800E5E}" type="datetime1">
              <a:rPr lang="en-US" altLang="en-US" sz="1400" b="0" smtClean="0"/>
              <a:pPr eaLnBrk="1" hangingPunct="1"/>
              <a:t>2/15/2017</a:t>
            </a:fld>
            <a:endParaRPr lang="en-US" altLang="en-US" sz="1400" b="0" smtClean="0"/>
          </a:p>
        </p:txBody>
      </p:sp>
      <p:sp>
        <p:nvSpPr>
          <p:cNvPr id="9219" name="AutoShape 4">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Main Menu</a:t>
            </a:r>
            <a:r>
              <a:rPr lang="en-US" altLang="en-US" sz="1800" b="0"/>
              <a:t> </a:t>
            </a:r>
          </a:p>
        </p:txBody>
      </p:sp>
      <p:sp>
        <p:nvSpPr>
          <p:cNvPr id="9220" name="AutoShape 5">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9221" name="Text Box 7">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sp>
        <p:nvSpPr>
          <p:cNvPr id="9222" name="AutoShape 8">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9223" name="Text Box 10"/>
          <p:cNvSpPr txBox="1">
            <a:spLocks noChangeArrowheads="1"/>
          </p:cNvSpPr>
          <p:nvPr/>
        </p:nvSpPr>
        <p:spPr bwMode="auto">
          <a:xfrm>
            <a:off x="4049713" y="6096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a:t>Electrical Starter Panel</a:t>
            </a:r>
          </a:p>
        </p:txBody>
      </p:sp>
      <p:pic>
        <p:nvPicPr>
          <p:cNvPr id="9224" name="Picture 11" descr="jack-starter-pan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676400"/>
            <a:ext cx="17145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2" descr="jack-t-disc-hand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828800"/>
            <a:ext cx="10445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Oval 13"/>
          <p:cNvSpPr>
            <a:spLocks noChangeArrowheads="1"/>
          </p:cNvSpPr>
          <p:nvPr/>
        </p:nvSpPr>
        <p:spPr bwMode="auto">
          <a:xfrm>
            <a:off x="7848600" y="2438400"/>
            <a:ext cx="685800" cy="6858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9227" name="Line 14"/>
          <p:cNvSpPr>
            <a:spLocks noChangeShapeType="1"/>
          </p:cNvSpPr>
          <p:nvPr/>
        </p:nvSpPr>
        <p:spPr bwMode="auto">
          <a:xfrm flipH="1">
            <a:off x="3582988" y="2439988"/>
            <a:ext cx="4570412"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8" name="Text Box 15"/>
          <p:cNvSpPr txBox="1">
            <a:spLocks noChangeArrowheads="1"/>
          </p:cNvSpPr>
          <p:nvPr/>
        </p:nvSpPr>
        <p:spPr bwMode="auto">
          <a:xfrm>
            <a:off x="2998788" y="2057400"/>
            <a:ext cx="3014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(Disc handle part# 509423 OBSOLETE)</a:t>
            </a:r>
          </a:p>
        </p:txBody>
      </p:sp>
      <p:pic>
        <p:nvPicPr>
          <p:cNvPr id="9229" name="Picture 16" descr="elect-panel-int-jack-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4038600"/>
            <a:ext cx="1676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Oval 17"/>
          <p:cNvSpPr>
            <a:spLocks noChangeArrowheads="1"/>
          </p:cNvSpPr>
          <p:nvPr/>
        </p:nvSpPr>
        <p:spPr bwMode="auto">
          <a:xfrm>
            <a:off x="7924800" y="4724400"/>
            <a:ext cx="685800" cy="6858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pic>
        <p:nvPicPr>
          <p:cNvPr id="9231" name="Picture 18" descr="fused-disc-jack-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4495800"/>
            <a:ext cx="14382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Line 19"/>
          <p:cNvSpPr>
            <a:spLocks noChangeShapeType="1"/>
          </p:cNvSpPr>
          <p:nvPr/>
        </p:nvSpPr>
        <p:spPr bwMode="auto">
          <a:xfrm flipH="1">
            <a:off x="3886200" y="5029200"/>
            <a:ext cx="40386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3" name="Text Box 20"/>
          <p:cNvSpPr txBox="1">
            <a:spLocks noChangeArrowheads="1"/>
          </p:cNvSpPr>
          <p:nvPr/>
        </p:nvSpPr>
        <p:spPr bwMode="auto">
          <a:xfrm>
            <a:off x="3810000" y="5105400"/>
            <a:ext cx="2884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(Disc shaft part# 509430 OBSOLETE)</a:t>
            </a:r>
          </a:p>
        </p:txBody>
      </p:sp>
      <p:sp>
        <p:nvSpPr>
          <p:cNvPr id="9234" name="Text Box 21"/>
          <p:cNvSpPr txBox="1">
            <a:spLocks noChangeArrowheads="1"/>
          </p:cNvSpPr>
          <p:nvPr/>
        </p:nvSpPr>
        <p:spPr bwMode="auto">
          <a:xfrm>
            <a:off x="3733800" y="4648200"/>
            <a:ext cx="3449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(Disc fused switch part# 509422 OBSOLETE)</a:t>
            </a:r>
          </a:p>
        </p:txBody>
      </p:sp>
      <p:sp>
        <p:nvSpPr>
          <p:cNvPr id="9235" name="Text Box 22"/>
          <p:cNvSpPr txBox="1">
            <a:spLocks noChangeArrowheads="1"/>
          </p:cNvSpPr>
          <p:nvPr/>
        </p:nvSpPr>
        <p:spPr bwMode="auto">
          <a:xfrm>
            <a:off x="4038600" y="3657600"/>
            <a:ext cx="25415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just" eaLnBrk="1" hangingPunct="1"/>
            <a:r>
              <a:rPr lang="en-US" altLang="en-US" sz="1200"/>
              <a:t>Fuse for 208V/230V part# 516490</a:t>
            </a:r>
          </a:p>
          <a:p>
            <a:pPr algn="just" eaLnBrk="1" hangingPunct="1"/>
            <a:r>
              <a:rPr lang="en-US" altLang="en-US" sz="1200"/>
              <a:t>Fuse for 380V part# 516548</a:t>
            </a:r>
          </a:p>
          <a:p>
            <a:pPr algn="just" eaLnBrk="1" hangingPunct="1"/>
            <a:r>
              <a:rPr lang="en-US" altLang="en-US" sz="1200"/>
              <a:t>Fuse for 415V/460V part# 516488</a:t>
            </a:r>
          </a:p>
          <a:p>
            <a:pPr algn="just" eaLnBrk="1" hangingPunct="1"/>
            <a:r>
              <a:rPr lang="en-US" altLang="en-US" sz="1200"/>
              <a:t>Fuse for 575V part# 516487</a:t>
            </a:r>
          </a:p>
        </p:txBody>
      </p:sp>
      <p:sp>
        <p:nvSpPr>
          <p:cNvPr id="9236" name="Rectangle 23"/>
          <p:cNvSpPr>
            <a:spLocks noChangeArrowheads="1"/>
          </p:cNvSpPr>
          <p:nvPr/>
        </p:nvSpPr>
        <p:spPr bwMode="auto">
          <a:xfrm>
            <a:off x="4038600" y="3200400"/>
            <a:ext cx="2590800" cy="1295400"/>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9237" name="Text Box 25"/>
          <p:cNvSpPr txBox="1">
            <a:spLocks noChangeArrowheads="1"/>
          </p:cNvSpPr>
          <p:nvPr/>
        </p:nvSpPr>
        <p:spPr bwMode="auto">
          <a:xfrm>
            <a:off x="4114800" y="3276600"/>
            <a:ext cx="22875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Incoming voltage to machine</a:t>
            </a:r>
          </a:p>
        </p:txBody>
      </p:sp>
      <p:sp>
        <p:nvSpPr>
          <p:cNvPr id="9238" name="TextBox 22"/>
          <p:cNvSpPr txBox="1">
            <a:spLocks noChangeArrowheads="1"/>
          </p:cNvSpPr>
          <p:nvPr/>
        </p:nvSpPr>
        <p:spPr bwMode="auto">
          <a:xfrm>
            <a:off x="2962275" y="1600200"/>
            <a:ext cx="3521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All parts marked obsolete need to be replaced</a:t>
            </a:r>
          </a:p>
        </p:txBody>
      </p:sp>
      <p:sp>
        <p:nvSpPr>
          <p:cNvPr id="9239" name="TextBox 23"/>
          <p:cNvSpPr txBox="1">
            <a:spLocks noChangeArrowheads="1"/>
          </p:cNvSpPr>
          <p:nvPr/>
        </p:nvSpPr>
        <p:spPr bwMode="auto">
          <a:xfrm>
            <a:off x="3948113" y="5410200"/>
            <a:ext cx="26146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New part numbers below</a:t>
            </a:r>
          </a:p>
        </p:txBody>
      </p:sp>
      <p:sp>
        <p:nvSpPr>
          <p:cNvPr id="9240" name="TextBox 24"/>
          <p:cNvSpPr txBox="1">
            <a:spLocks noChangeArrowheads="1"/>
          </p:cNvSpPr>
          <p:nvPr/>
        </p:nvSpPr>
        <p:spPr bwMode="auto">
          <a:xfrm>
            <a:off x="4038600" y="5791200"/>
            <a:ext cx="22812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altLang="en-US" sz="1400"/>
              <a:t>Handel part# 509511</a:t>
            </a:r>
          </a:p>
          <a:p>
            <a:pPr algn="l" eaLnBrk="1" hangingPunct="1"/>
            <a:r>
              <a:rPr lang="en-US" altLang="en-US" sz="1400"/>
              <a:t>Shaft part# 509495</a:t>
            </a:r>
          </a:p>
          <a:p>
            <a:pPr algn="l" eaLnBrk="1" hangingPunct="1"/>
            <a:r>
              <a:rPr lang="en-US" altLang="en-US" sz="1400"/>
              <a:t>Disconnect part# 509455</a:t>
            </a:r>
          </a:p>
        </p:txBody>
      </p:sp>
      <p:pic>
        <p:nvPicPr>
          <p:cNvPr id="9241" name="Picture 25" descr="MiTek3.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2"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F8D8442C-3D9E-4EA5-BF1E-3942F0885138}" type="datetime1">
              <a:rPr lang="en-US" altLang="en-US" sz="1400" b="0" smtClean="0"/>
              <a:pPr eaLnBrk="1" hangingPunct="1"/>
              <a:t>2/15/2017</a:t>
            </a:fld>
            <a:endParaRPr lang="en-US" altLang="en-US" sz="1400" b="0" smtClean="0"/>
          </a:p>
        </p:txBody>
      </p:sp>
      <p:sp>
        <p:nvSpPr>
          <p:cNvPr id="10243" name="Text Box 4"/>
          <p:cNvSpPr txBox="1">
            <a:spLocks noChangeArrowheads="1"/>
          </p:cNvSpPr>
          <p:nvPr/>
        </p:nvSpPr>
        <p:spPr bwMode="auto">
          <a:xfrm>
            <a:off x="4049713" y="6096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a:t>Electrical Starter Panel</a:t>
            </a:r>
          </a:p>
        </p:txBody>
      </p:sp>
      <p:sp>
        <p:nvSpPr>
          <p:cNvPr id="10244" name="AutoShape 5">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Main Menu</a:t>
            </a:r>
            <a:r>
              <a:rPr lang="en-US" altLang="en-US" sz="1800" b="0"/>
              <a:t> </a:t>
            </a:r>
          </a:p>
        </p:txBody>
      </p:sp>
      <p:sp>
        <p:nvSpPr>
          <p:cNvPr id="10245" name="AutoShape 6">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10246" name="AutoShape 7">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10247" name="AutoShape 8">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800"/>
              <a:t>Exit </a:t>
            </a:r>
          </a:p>
        </p:txBody>
      </p:sp>
      <p:sp>
        <p:nvSpPr>
          <p:cNvPr id="10248" name="Text Box 10">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solidFill>
                  <a:schemeClr val="hlink"/>
                </a:solidFill>
              </a:rPr>
              <a:t>mitekparts@mii.com</a:t>
            </a:r>
          </a:p>
        </p:txBody>
      </p:sp>
      <p:pic>
        <p:nvPicPr>
          <p:cNvPr id="10249" name="Picture 11" descr="elect-panel-int-jack-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905000"/>
            <a:ext cx="1676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2" descr="relay-jack-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752600"/>
            <a:ext cx="1522413"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Oval 13"/>
          <p:cNvSpPr>
            <a:spLocks noChangeArrowheads="1"/>
          </p:cNvSpPr>
          <p:nvPr/>
        </p:nvSpPr>
        <p:spPr bwMode="auto">
          <a:xfrm>
            <a:off x="7772400" y="2590800"/>
            <a:ext cx="381000" cy="5334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10252" name="Line 14"/>
          <p:cNvSpPr>
            <a:spLocks noChangeShapeType="1"/>
          </p:cNvSpPr>
          <p:nvPr/>
        </p:nvSpPr>
        <p:spPr bwMode="auto">
          <a:xfrm flipH="1">
            <a:off x="4114800" y="2895600"/>
            <a:ext cx="36576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3" name="Text Box 15"/>
          <p:cNvSpPr txBox="1">
            <a:spLocks noChangeArrowheads="1"/>
          </p:cNvSpPr>
          <p:nvPr/>
        </p:nvSpPr>
        <p:spPr bwMode="auto">
          <a:xfrm>
            <a:off x="4114800" y="2514600"/>
            <a:ext cx="1550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Relay part# 514186</a:t>
            </a:r>
          </a:p>
        </p:txBody>
      </p:sp>
      <p:pic>
        <p:nvPicPr>
          <p:cNvPr id="10254" name="Picture 16" descr="safety-relay-jack-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9213" y="4495800"/>
            <a:ext cx="12334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Oval 17"/>
          <p:cNvSpPr>
            <a:spLocks noChangeArrowheads="1"/>
          </p:cNvSpPr>
          <p:nvPr/>
        </p:nvSpPr>
        <p:spPr bwMode="auto">
          <a:xfrm>
            <a:off x="7848600" y="3429000"/>
            <a:ext cx="381000" cy="5334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ltLang="en-US"/>
          </a:p>
        </p:txBody>
      </p:sp>
      <p:sp>
        <p:nvSpPr>
          <p:cNvPr id="10256" name="Line 18"/>
          <p:cNvSpPr>
            <a:spLocks noChangeShapeType="1"/>
          </p:cNvSpPr>
          <p:nvPr/>
        </p:nvSpPr>
        <p:spPr bwMode="auto">
          <a:xfrm flipH="1">
            <a:off x="3886200" y="3733800"/>
            <a:ext cx="3962400" cy="1066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7" name="Text Box 19"/>
          <p:cNvSpPr txBox="1">
            <a:spLocks noChangeArrowheads="1"/>
          </p:cNvSpPr>
          <p:nvPr/>
        </p:nvSpPr>
        <p:spPr bwMode="auto">
          <a:xfrm>
            <a:off x="3886200" y="5181600"/>
            <a:ext cx="1998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200"/>
              <a:t>Safety relay part# 504603</a:t>
            </a:r>
          </a:p>
        </p:txBody>
      </p:sp>
      <p:pic>
        <p:nvPicPr>
          <p:cNvPr id="10258" name="Picture 18"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9"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ch templ">
  <a:themeElements>
    <a:clrScheme name="mach templ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mach templ">
      <a:majorFont>
        <a:latin typeface="ITC Avant Garde Gothic Demi"/>
        <a:ea typeface=""/>
        <a:cs typeface=""/>
      </a:majorFont>
      <a:minorFont>
        <a:latin typeface="ITC Avant Garde Gothic Dem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24243"/>
        </a:solidFill>
        <a:ln w="25400" cap="flat" cmpd="sng" algn="ctr">
          <a:solidFill>
            <a:srgbClr val="FF00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24243"/>
        </a:solidFill>
        <a:ln w="25400" cap="flat" cmpd="sng" algn="ctr">
          <a:solidFill>
            <a:srgbClr val="FF00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mach temp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ch temp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ch temp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ch temp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ch temp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ch temp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ch temp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ch temp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ch temp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ch temp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ch temp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ch temp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ch templ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TotalTime>
  <Words>1141</Words>
  <PresentationFormat>On-screen Show (4:3)</PresentationFormat>
  <Paragraphs>304</Paragraphs>
  <Slides>29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ITC Avant Garde Gothic Demi</vt:lpstr>
      <vt:lpstr>Wingdings</vt:lpstr>
      <vt:lpstr>mach templ</vt:lpstr>
      <vt:lpstr>Quick Reference Parts Guide Introduction </vt:lpstr>
      <vt:lpstr>Navigating the  Quick Reference Parts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MiTek Industries, Inc.</Company>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jack table</dc:title>
  <cp:revision>21</cp:revision>
  <dcterms:created xsi:type="dcterms:W3CDTF">2007-08-30T12:08:05Z</dcterms:created>
  <dcterms:modified xsi:type="dcterms:W3CDTF">2017-02-15T21:33:51Z</dcterms:modified>
</cp:coreProperties>
</file>